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sldIdLst>
    <p:sldId id="274" r:id="rId2"/>
    <p:sldId id="302" r:id="rId3"/>
    <p:sldId id="301" r:id="rId4"/>
    <p:sldId id="277" r:id="rId5"/>
    <p:sldId id="278" r:id="rId6"/>
    <p:sldId id="284" r:id="rId7"/>
    <p:sldId id="285" r:id="rId8"/>
    <p:sldId id="286" r:id="rId9"/>
    <p:sldId id="295" r:id="rId10"/>
    <p:sldId id="303" r:id="rId11"/>
    <p:sldId id="304" r:id="rId12"/>
    <p:sldId id="296" r:id="rId13"/>
    <p:sldId id="297" r:id="rId14"/>
    <p:sldId id="298"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黑体"/>
        <a:cs typeface="黑体"/>
      </a:defRPr>
    </a:lvl1pPr>
    <a:lvl2pPr marL="457200" algn="l" rtl="0" fontAlgn="base">
      <a:spcBef>
        <a:spcPct val="0"/>
      </a:spcBef>
      <a:spcAft>
        <a:spcPct val="0"/>
      </a:spcAft>
      <a:defRPr kern="1200">
        <a:solidFill>
          <a:schemeClr val="tx1"/>
        </a:solidFill>
        <a:latin typeface="Arial" charset="0"/>
        <a:ea typeface="黑体"/>
        <a:cs typeface="黑体"/>
      </a:defRPr>
    </a:lvl2pPr>
    <a:lvl3pPr marL="914400" algn="l" rtl="0" fontAlgn="base">
      <a:spcBef>
        <a:spcPct val="0"/>
      </a:spcBef>
      <a:spcAft>
        <a:spcPct val="0"/>
      </a:spcAft>
      <a:defRPr kern="1200">
        <a:solidFill>
          <a:schemeClr val="tx1"/>
        </a:solidFill>
        <a:latin typeface="Arial" charset="0"/>
        <a:ea typeface="黑体"/>
        <a:cs typeface="黑体"/>
      </a:defRPr>
    </a:lvl3pPr>
    <a:lvl4pPr marL="1371600" algn="l" rtl="0" fontAlgn="base">
      <a:spcBef>
        <a:spcPct val="0"/>
      </a:spcBef>
      <a:spcAft>
        <a:spcPct val="0"/>
      </a:spcAft>
      <a:defRPr kern="1200">
        <a:solidFill>
          <a:schemeClr val="tx1"/>
        </a:solidFill>
        <a:latin typeface="Arial" charset="0"/>
        <a:ea typeface="黑体"/>
        <a:cs typeface="黑体"/>
      </a:defRPr>
    </a:lvl4pPr>
    <a:lvl5pPr marL="1828800" algn="l" rtl="0" fontAlgn="base">
      <a:spcBef>
        <a:spcPct val="0"/>
      </a:spcBef>
      <a:spcAft>
        <a:spcPct val="0"/>
      </a:spcAft>
      <a:defRPr kern="1200">
        <a:solidFill>
          <a:schemeClr val="tx1"/>
        </a:solidFill>
        <a:latin typeface="Arial" charset="0"/>
        <a:ea typeface="黑体"/>
        <a:cs typeface="黑体"/>
      </a:defRPr>
    </a:lvl5pPr>
    <a:lvl6pPr marL="2286000" algn="l" defTabSz="914400" rtl="0" eaLnBrk="1" latinLnBrk="0" hangingPunct="1">
      <a:defRPr kern="1200">
        <a:solidFill>
          <a:schemeClr val="tx1"/>
        </a:solidFill>
        <a:latin typeface="Arial" charset="0"/>
        <a:ea typeface="黑体"/>
        <a:cs typeface="黑体"/>
      </a:defRPr>
    </a:lvl6pPr>
    <a:lvl7pPr marL="2743200" algn="l" defTabSz="914400" rtl="0" eaLnBrk="1" latinLnBrk="0" hangingPunct="1">
      <a:defRPr kern="1200">
        <a:solidFill>
          <a:schemeClr val="tx1"/>
        </a:solidFill>
        <a:latin typeface="Arial" charset="0"/>
        <a:ea typeface="黑体"/>
        <a:cs typeface="黑体"/>
      </a:defRPr>
    </a:lvl7pPr>
    <a:lvl8pPr marL="3200400" algn="l" defTabSz="914400" rtl="0" eaLnBrk="1" latinLnBrk="0" hangingPunct="1">
      <a:defRPr kern="1200">
        <a:solidFill>
          <a:schemeClr val="tx1"/>
        </a:solidFill>
        <a:latin typeface="Arial" charset="0"/>
        <a:ea typeface="黑体"/>
        <a:cs typeface="黑体"/>
      </a:defRPr>
    </a:lvl8pPr>
    <a:lvl9pPr marL="3657600" algn="l" defTabSz="914400" rtl="0" eaLnBrk="1" latinLnBrk="0" hangingPunct="1">
      <a:defRPr kern="1200">
        <a:solidFill>
          <a:schemeClr val="tx1"/>
        </a:solidFill>
        <a:latin typeface="Arial" charset="0"/>
        <a:ea typeface="黑体"/>
        <a:cs typeface="黑体"/>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28903A"/>
    <a:srgbClr val="66FFFF"/>
    <a:srgbClr val="ED1C24"/>
    <a:srgbClr val="0038A8"/>
    <a:srgbClr val="F7931D"/>
    <a:srgbClr val="002164"/>
    <a:srgbClr val="002060"/>
    <a:srgbClr val="003296"/>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97" autoAdjust="0"/>
    <p:restoredTop sz="94794" autoAdjust="0"/>
  </p:normalViewPr>
  <p:slideViewPr>
    <p:cSldViewPr>
      <p:cViewPr varScale="1">
        <p:scale>
          <a:sx n="65" d="100"/>
          <a:sy n="65" d="100"/>
        </p:scale>
        <p:origin x="-950" y="-77"/>
      </p:cViewPr>
      <p:guideLst>
        <p:guide orient="horz" pos="2160"/>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smtClean="0">
                <a:solidFill>
                  <a:srgbClr val="33CC33"/>
                </a:solidFill>
              </a:rPr>
              <a:t>Vocabulary </a:t>
            </a:r>
            <a:r>
              <a:rPr lang="en-US" sz="1600" dirty="0">
                <a:solidFill>
                  <a:srgbClr val="33CC33"/>
                </a:solidFill>
              </a:rPr>
              <a:t>Building</a:t>
            </a:r>
          </a:p>
        </c:rich>
      </c:tx>
      <c:layout>
        <c:manualLayout>
          <c:xMode val="edge"/>
          <c:yMode val="edge"/>
          <c:x val="0.19796947164600762"/>
          <c:y val="0"/>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4.1666666666666664E-2"/>
          <c:y val="0.2397522309711286"/>
          <c:w val="0.73080887837859276"/>
          <c:h val="0.73906788134651702"/>
        </c:manualLayout>
      </c:layout>
      <c:pie3DChart>
        <c:varyColors val="1"/>
        <c:ser>
          <c:idx val="0"/>
          <c:order val="0"/>
          <c:tx>
            <c:strRef>
              <c:f>Sheet1!$A$4</c:f>
              <c:strCache>
                <c:ptCount val="1"/>
                <c:pt idx="0">
                  <c:v>Year 1 Focus: Vocabulary Building</c:v>
                </c:pt>
              </c:strCache>
            </c:strRef>
          </c:tx>
          <c:explosion val="25"/>
          <c:dPt>
            <c:idx val="0"/>
            <c:bubble3D val="0"/>
            <c:spPr/>
          </c:dPt>
          <c:dLbls>
            <c:dLbl>
              <c:idx val="0"/>
              <c:layout>
                <c:manualLayout>
                  <c:x val="-0.22567770247750249"/>
                  <c:y val="-0.1342585391746596"/>
                </c:manualLayout>
              </c:layout>
              <c:tx>
                <c:rich>
                  <a:bodyPr/>
                  <a:lstStyle/>
                  <a:p>
                    <a:r>
                      <a:rPr lang="en-US" b="1" dirty="0">
                        <a:solidFill>
                          <a:srgbClr val="ED1C24"/>
                        </a:solidFill>
                      </a:rPr>
                      <a:t>Vocabulary </a:t>
                    </a:r>
                    <a:r>
                      <a:rPr lang="en-US" b="1" dirty="0" smtClean="0">
                        <a:solidFill>
                          <a:srgbClr val="ED1C24"/>
                        </a:solidFill>
                      </a:rPr>
                      <a:t>70</a:t>
                    </a:r>
                    <a:r>
                      <a:rPr lang="en-US" b="1" dirty="0">
                        <a:solidFill>
                          <a:srgbClr val="ED1C24"/>
                        </a:solidFill>
                      </a:rPr>
                      <a:t>%</a:t>
                    </a:r>
                    <a:endParaRPr lang="en-US" dirty="0"/>
                  </a:p>
                </c:rich>
              </c:tx>
              <c:showLegendKey val="0"/>
              <c:showVal val="1"/>
              <c:showCatName val="1"/>
              <c:showSerName val="0"/>
              <c:showPercent val="0"/>
              <c:showBubbleSize val="0"/>
            </c:dLbl>
            <c:dLbl>
              <c:idx val="1"/>
              <c:layout/>
              <c:tx>
                <c:rich>
                  <a:bodyPr/>
                  <a:lstStyle/>
                  <a:p>
                    <a:r>
                      <a:rPr lang="en-US" b="1" dirty="0" smtClean="0">
                        <a:solidFill>
                          <a:srgbClr val="ED1C24"/>
                        </a:solidFill>
                      </a:rPr>
                      <a:t>Conversation   </a:t>
                    </a:r>
                    <a:r>
                      <a:rPr lang="en-US" b="1" dirty="0">
                        <a:solidFill>
                          <a:srgbClr val="ED1C24"/>
                        </a:solidFill>
                      </a:rPr>
                      <a:t>20%</a:t>
                    </a:r>
                    <a:endParaRPr lang="en-US" dirty="0"/>
                  </a:p>
                </c:rich>
              </c:tx>
              <c:showLegendKey val="0"/>
              <c:showVal val="1"/>
              <c:showCatName val="1"/>
              <c:showSerName val="0"/>
              <c:showPercent val="0"/>
              <c:showBubbleSize val="0"/>
            </c:dLbl>
            <c:dLbl>
              <c:idx val="2"/>
              <c:layout>
                <c:manualLayout>
                  <c:x val="0.12889873140857394"/>
                  <c:y val="8.5762146398366865E-2"/>
                </c:manualLayout>
              </c:layout>
              <c:tx>
                <c:rich>
                  <a:bodyPr/>
                  <a:lstStyle/>
                  <a:p>
                    <a:r>
                      <a:rPr lang="en-US" b="1" dirty="0">
                        <a:solidFill>
                          <a:srgbClr val="ED1C24"/>
                        </a:solidFill>
                      </a:rPr>
                      <a:t>Reading &amp; </a:t>
                    </a:r>
                    <a:r>
                      <a:rPr lang="en-US" b="1" dirty="0" smtClean="0">
                        <a:solidFill>
                          <a:srgbClr val="ED1C24"/>
                        </a:solidFill>
                      </a:rPr>
                      <a:t>Writing   </a:t>
                    </a:r>
                    <a:r>
                      <a:rPr lang="en-US" b="1" dirty="0">
                        <a:solidFill>
                          <a:srgbClr val="ED1C24"/>
                        </a:solidFill>
                      </a:rPr>
                      <a:t>30%</a:t>
                    </a:r>
                    <a:endParaRPr lang="en-US" dirty="0"/>
                  </a:p>
                </c:rich>
              </c:tx>
              <c:showLegendKey val="0"/>
              <c:showVal val="1"/>
              <c:showCatName val="1"/>
              <c:showSerName val="0"/>
              <c:showPercent val="0"/>
              <c:showBubbleSize val="0"/>
            </c:dLbl>
            <c:txPr>
              <a:bodyPr rot="0"/>
              <a:lstStyle/>
              <a:p>
                <a:pPr>
                  <a:defRPr b="1">
                    <a:solidFill>
                      <a:srgbClr val="ED1C24"/>
                    </a:solidFill>
                  </a:defRPr>
                </a:pPr>
                <a:endParaRPr lang="en-US"/>
              </a:p>
            </c:txPr>
            <c:showLegendKey val="0"/>
            <c:showVal val="1"/>
            <c:showCatName val="1"/>
            <c:showSerName val="0"/>
            <c:showPercent val="0"/>
            <c:showBubbleSize val="0"/>
            <c:showLeaderLines val="1"/>
          </c:dLbls>
          <c:cat>
            <c:strRef>
              <c:f>Sheet1!$B$1:$B$3</c:f>
              <c:strCache>
                <c:ptCount val="3"/>
                <c:pt idx="0">
                  <c:v>Vocabulary</c:v>
                </c:pt>
                <c:pt idx="1">
                  <c:v>Conversation</c:v>
                </c:pt>
                <c:pt idx="2">
                  <c:v>Reading &amp; Writing</c:v>
                </c:pt>
              </c:strCache>
            </c:strRef>
          </c:cat>
          <c:val>
            <c:numRef>
              <c:f>Sheet1!$A$1:$A$3</c:f>
              <c:numCache>
                <c:formatCode>0%</c:formatCode>
                <c:ptCount val="3"/>
                <c:pt idx="0">
                  <c:v>0.7</c:v>
                </c:pt>
                <c:pt idx="1">
                  <c:v>0.2</c:v>
                </c:pt>
                <c:pt idx="2">
                  <c:v>0.3</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rgbClr val="33CC33"/>
                </a:solidFill>
              </a:defRPr>
            </a:pPr>
            <a:r>
              <a:rPr lang="en-US" sz="1600" dirty="0">
                <a:solidFill>
                  <a:srgbClr val="33CC33"/>
                </a:solidFill>
              </a:rPr>
              <a:t>Conversation</a:t>
            </a:r>
          </a:p>
        </c:rich>
      </c:tx>
      <c:layout>
        <c:manualLayout>
          <c:xMode val="edge"/>
          <c:yMode val="edge"/>
          <c:x val="0.31803536577158625"/>
          <c:y val="2.817891266049804E-3"/>
        </c:manualLayout>
      </c:layout>
      <c:overlay val="0"/>
    </c:title>
    <c:autoTitleDeleted val="0"/>
    <c:view3D>
      <c:rotX val="30"/>
      <c:rotY val="0"/>
      <c:rAngAx val="0"/>
      <c:perspective val="60"/>
    </c:view3D>
    <c:floor>
      <c:thickness val="0"/>
    </c:floor>
    <c:sideWall>
      <c:thickness val="0"/>
    </c:sideWall>
    <c:backWall>
      <c:thickness val="0"/>
    </c:backWall>
    <c:plotArea>
      <c:layout>
        <c:manualLayout>
          <c:layoutTarget val="inner"/>
          <c:xMode val="edge"/>
          <c:yMode val="edge"/>
          <c:x val="9.0774530587522717E-2"/>
          <c:y val="0"/>
          <c:w val="0.72918727707113529"/>
          <c:h val="1"/>
        </c:manualLayout>
      </c:layout>
      <c:pie3DChart>
        <c:varyColors val="1"/>
        <c:ser>
          <c:idx val="0"/>
          <c:order val="0"/>
          <c:tx>
            <c:strRef>
              <c:f>Sheet1!$A$9</c:f>
              <c:strCache>
                <c:ptCount val="1"/>
                <c:pt idx="0">
                  <c:v>Year 2 Focus: Conversation</c:v>
                </c:pt>
              </c:strCache>
            </c:strRef>
          </c:tx>
          <c:explosion val="12"/>
          <c:dLbls>
            <c:dLbl>
              <c:idx val="0"/>
              <c:layout>
                <c:manualLayout>
                  <c:x val="-0.17797673127397537"/>
                  <c:y val="6.204370149348485E-2"/>
                </c:manualLayout>
              </c:layout>
              <c:tx>
                <c:rich>
                  <a:bodyPr/>
                  <a:lstStyle/>
                  <a:p>
                    <a:pPr>
                      <a:defRPr sz="1000" b="1">
                        <a:solidFill>
                          <a:srgbClr val="FF0000"/>
                        </a:solidFill>
                      </a:defRPr>
                    </a:pPr>
                    <a:r>
                      <a:rPr lang="en-US" sz="1000" b="1">
                        <a:solidFill>
                          <a:srgbClr val="FF0000"/>
                        </a:solidFill>
                      </a:rPr>
                      <a:t>Vocabulary  30%</a:t>
                    </a:r>
                    <a:endParaRPr lang="en-US">
                      <a:solidFill>
                        <a:srgbClr val="FF0000"/>
                      </a:solidFill>
                    </a:endParaRPr>
                  </a:p>
                </c:rich>
              </c:tx>
              <c:spPr/>
              <c:showLegendKey val="0"/>
              <c:showVal val="1"/>
              <c:showCatName val="1"/>
              <c:showSerName val="0"/>
              <c:showPercent val="0"/>
              <c:showBubbleSize val="0"/>
            </c:dLbl>
            <c:dLbl>
              <c:idx val="1"/>
              <c:layout>
                <c:manualLayout>
                  <c:x val="-0.14031773672521705"/>
                  <c:y val="-0.2238547568788653"/>
                </c:manualLayout>
              </c:layout>
              <c:tx>
                <c:rich>
                  <a:bodyPr/>
                  <a:lstStyle/>
                  <a:p>
                    <a:pPr>
                      <a:defRPr sz="1000" b="1">
                        <a:solidFill>
                          <a:srgbClr val="FF0000"/>
                        </a:solidFill>
                      </a:defRPr>
                    </a:pPr>
                    <a:r>
                      <a:rPr lang="en-US" sz="1000" b="1" dirty="0">
                        <a:solidFill>
                          <a:srgbClr val="FF0000"/>
                        </a:solidFill>
                      </a:rPr>
                      <a:t>Conversation  40%</a:t>
                    </a:r>
                    <a:endParaRPr lang="en-US" dirty="0">
                      <a:solidFill>
                        <a:srgbClr val="FF0000"/>
                      </a:solidFill>
                    </a:endParaRPr>
                  </a:p>
                </c:rich>
              </c:tx>
              <c:spPr/>
              <c:showLegendKey val="0"/>
              <c:showVal val="1"/>
              <c:showCatName val="1"/>
              <c:showSerName val="0"/>
              <c:showPercent val="0"/>
              <c:showBubbleSize val="0"/>
            </c:dLbl>
            <c:dLbl>
              <c:idx val="2"/>
              <c:layout/>
              <c:tx>
                <c:rich>
                  <a:bodyPr/>
                  <a:lstStyle/>
                  <a:p>
                    <a:r>
                      <a:rPr lang="en-US" sz="1000" b="1" dirty="0">
                        <a:solidFill>
                          <a:srgbClr val="FF0000"/>
                        </a:solidFill>
                      </a:rPr>
                      <a:t>Reading &amp; Writing  50%</a:t>
                    </a:r>
                    <a:endParaRPr lang="en-US" dirty="0">
                      <a:solidFill>
                        <a:srgbClr val="FF0000"/>
                      </a:solidFill>
                    </a:endParaRPr>
                  </a:p>
                </c:rich>
              </c:tx>
              <c:showLegendKey val="0"/>
              <c:showVal val="1"/>
              <c:showCatName val="1"/>
              <c:showSerName val="0"/>
              <c:showPercent val="0"/>
              <c:showBubbleSize val="0"/>
            </c:dLbl>
            <c:txPr>
              <a:bodyPr/>
              <a:lstStyle/>
              <a:p>
                <a:pPr>
                  <a:defRPr sz="1000" b="1"/>
                </a:pPr>
                <a:endParaRPr lang="en-US"/>
              </a:p>
            </c:txPr>
            <c:showLegendKey val="0"/>
            <c:showVal val="1"/>
            <c:showCatName val="1"/>
            <c:showSerName val="0"/>
            <c:showPercent val="0"/>
            <c:showBubbleSize val="0"/>
            <c:showLeaderLines val="1"/>
          </c:dLbls>
          <c:cat>
            <c:strRef>
              <c:f>Sheet1!$B$6:$B$8</c:f>
              <c:strCache>
                <c:ptCount val="3"/>
                <c:pt idx="0">
                  <c:v>Vocabulary</c:v>
                </c:pt>
                <c:pt idx="1">
                  <c:v>Conversation</c:v>
                </c:pt>
                <c:pt idx="2">
                  <c:v>Reading &amp; Writing</c:v>
                </c:pt>
              </c:strCache>
            </c:strRef>
          </c:cat>
          <c:val>
            <c:numRef>
              <c:f>Sheet1!$A$6:$A$8</c:f>
              <c:numCache>
                <c:formatCode>0%</c:formatCode>
                <c:ptCount val="3"/>
                <c:pt idx="0">
                  <c:v>0.3</c:v>
                </c:pt>
                <c:pt idx="1">
                  <c:v>0.4</c:v>
                </c:pt>
                <c:pt idx="2">
                  <c:v>0.5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7.1576111426215797E-2"/>
          <c:y val="0.11224510407934472"/>
          <c:w val="0.85148440296757155"/>
          <c:h val="0.83429975017020896"/>
        </c:manualLayout>
      </c:layout>
      <c:pie3DChart>
        <c:varyColors val="1"/>
        <c:ser>
          <c:idx val="0"/>
          <c:order val="0"/>
          <c:explosion val="14"/>
          <c:dLbls>
            <c:dLbl>
              <c:idx val="0"/>
              <c:layout>
                <c:manualLayout>
                  <c:x val="-0.20486076595777858"/>
                  <c:y val="-0.15179352580927383"/>
                </c:manualLayout>
              </c:layout>
              <c:tx>
                <c:rich>
                  <a:bodyPr/>
                  <a:lstStyle/>
                  <a:p>
                    <a:r>
                      <a:rPr lang="en-US" b="1" dirty="0" smtClean="0">
                        <a:solidFill>
                          <a:srgbClr val="FF0000"/>
                        </a:solidFill>
                      </a:rPr>
                      <a:t>Reading &amp; Writing </a:t>
                    </a:r>
                    <a:r>
                      <a:rPr lang="en-US" b="1" dirty="0">
                        <a:solidFill>
                          <a:srgbClr val="FF0000"/>
                        </a:solidFill>
                      </a:rPr>
                      <a:t>60%</a:t>
                    </a:r>
                  </a:p>
                </c:rich>
              </c:tx>
              <c:showLegendKey val="0"/>
              <c:showVal val="1"/>
              <c:showCatName val="1"/>
              <c:showSerName val="0"/>
              <c:showPercent val="0"/>
              <c:showBubbleSize val="0"/>
            </c:dLbl>
            <c:dLbl>
              <c:idx val="1"/>
              <c:layout>
                <c:manualLayout>
                  <c:x val="8.88797443558903E-2"/>
                  <c:y val="-0.12606837876599569"/>
                </c:manualLayout>
              </c:layout>
              <c:tx>
                <c:rich>
                  <a:bodyPr/>
                  <a:lstStyle/>
                  <a:p>
                    <a:r>
                      <a:rPr lang="en-US" sz="900" b="1" dirty="0" smtClean="0">
                        <a:solidFill>
                          <a:srgbClr val="FF0000"/>
                        </a:solidFill>
                      </a:rPr>
                      <a:t>Conversation </a:t>
                    </a:r>
                    <a:r>
                      <a:rPr lang="en-US" sz="900" b="1" baseline="0" dirty="0" smtClean="0">
                        <a:solidFill>
                          <a:srgbClr val="FF0000"/>
                        </a:solidFill>
                      </a:rPr>
                      <a:t>  </a:t>
                    </a:r>
                    <a:r>
                      <a:rPr lang="en-US" sz="900" b="1" dirty="0" smtClean="0">
                        <a:solidFill>
                          <a:srgbClr val="FF0000"/>
                        </a:solidFill>
                      </a:rPr>
                      <a:t>20</a:t>
                    </a:r>
                    <a:r>
                      <a:rPr lang="en-US" sz="900" b="1" dirty="0">
                        <a:solidFill>
                          <a:srgbClr val="FF0000"/>
                        </a:solidFill>
                      </a:rPr>
                      <a:t>%</a:t>
                    </a:r>
                  </a:p>
                </c:rich>
              </c:tx>
              <c:showLegendKey val="0"/>
              <c:showVal val="1"/>
              <c:showCatName val="1"/>
              <c:showSerName val="0"/>
              <c:showPercent val="0"/>
              <c:showBubbleSize val="0"/>
            </c:dLbl>
            <c:dLbl>
              <c:idx val="2"/>
              <c:layout>
                <c:manualLayout>
                  <c:x val="0.11789674441631241"/>
                  <c:y val="6.3227191928169599E-2"/>
                </c:manualLayout>
              </c:layout>
              <c:tx>
                <c:rich>
                  <a:bodyPr/>
                  <a:lstStyle/>
                  <a:p>
                    <a:r>
                      <a:rPr lang="en-US" b="1" dirty="0" smtClean="0">
                        <a:solidFill>
                          <a:srgbClr val="FF0000"/>
                        </a:solidFill>
                      </a:rPr>
                      <a:t>Analytical Thought </a:t>
                    </a:r>
                    <a:r>
                      <a:rPr lang="en-US" b="1" dirty="0">
                        <a:solidFill>
                          <a:srgbClr val="FF0000"/>
                        </a:solidFill>
                      </a:rPr>
                      <a:t>20%</a:t>
                    </a:r>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Sheet1!$A$2:$A$4</c:f>
              <c:strCache>
                <c:ptCount val="3"/>
                <c:pt idx="0">
                  <c:v>reading and writing</c:v>
                </c:pt>
                <c:pt idx="1">
                  <c:v>conversation</c:v>
                </c:pt>
                <c:pt idx="2">
                  <c:v>analytical thought</c:v>
                </c:pt>
              </c:strCache>
            </c:strRef>
          </c:cat>
          <c:val>
            <c:numRef>
              <c:f>Sheet1!$B$2:$B$4</c:f>
              <c:numCache>
                <c:formatCode>0%</c:formatCode>
                <c:ptCount val="3"/>
                <c:pt idx="0">
                  <c:v>0.6</c:v>
                </c:pt>
                <c:pt idx="1">
                  <c:v>0.2</c:v>
                </c:pt>
                <c:pt idx="2">
                  <c:v>0.2</c:v>
                </c:pt>
              </c:numCache>
            </c:numRef>
          </c:val>
        </c:ser>
        <c:ser>
          <c:idx val="1"/>
          <c:order val="1"/>
          <c:tx>
            <c:strRef>
              <c:f>Sheet1!$A$1</c:f>
              <c:strCache>
                <c:ptCount val="1"/>
                <c:pt idx="0">
                  <c:v>Reading , Writing and Analytical Thinking</c:v>
                </c:pt>
              </c:strCache>
            </c:strRef>
          </c:tx>
          <c:explosion val="25"/>
          <c:val>
            <c:numLit>
              <c:formatCode>General</c:formatCode>
              <c:ptCount val="1"/>
              <c:pt idx="0">
                <c:v>1</c:v>
              </c:pt>
            </c:numLit>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宋体" pitchFamily="2" charset="-122"/>
                <a:cs typeface="+mn-cs"/>
              </a:defRPr>
            </a:lvl1pPr>
          </a:lstStyle>
          <a:p>
            <a:pPr>
              <a:defRPr/>
            </a:pPr>
            <a:endParaRPr lang="en-US" altLang="zh-CN"/>
          </a:p>
        </p:txBody>
      </p:sp>
      <p:sp>
        <p:nvSpPr>
          <p:cNvPr id="931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cs typeface="+mn-cs"/>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31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931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宋体" pitchFamily="2" charset="-122"/>
                <a:cs typeface="+mn-cs"/>
              </a:defRPr>
            </a:lvl1pPr>
          </a:lstStyle>
          <a:p>
            <a:pPr>
              <a:defRPr/>
            </a:pPr>
            <a:endParaRPr lang="en-US" altLang="zh-CN"/>
          </a:p>
        </p:txBody>
      </p:sp>
      <p:sp>
        <p:nvSpPr>
          <p:cNvPr id="931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cs typeface="+mn-cs"/>
              </a:defRPr>
            </a:lvl1pPr>
          </a:lstStyle>
          <a:p>
            <a:pPr>
              <a:defRPr/>
            </a:pPr>
            <a:fld id="{683D94E2-D193-4277-A58B-43B9D67BB641}" type="slidenum">
              <a:rPr lang="en-US" altLang="zh-CN"/>
              <a:pPr>
                <a:defRPr/>
              </a:pPr>
              <a:t>‹#›</a:t>
            </a:fld>
            <a:endParaRPr lang="en-US" altLang="zh-CN"/>
          </a:p>
        </p:txBody>
      </p:sp>
    </p:spTree>
    <p:extLst>
      <p:ext uri="{BB962C8B-B14F-4D97-AF65-F5344CB8AC3E}">
        <p14:creationId xmlns:p14="http://schemas.microsoft.com/office/powerpoint/2010/main" val="170242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宋体"/>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宋体"/>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宋体"/>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宋体"/>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宋体"/>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083930BE-FE37-442B-AFD5-34FDAF6095A3}" type="slidenum">
              <a:rPr lang="en-US" altLang="zh-CN" smtClean="0">
                <a:ea typeface="宋体"/>
                <a:cs typeface="宋体"/>
              </a:rPr>
              <a:pPr/>
              <a:t>1</a:t>
            </a:fld>
            <a:endParaRPr lang="en-US" altLang="zh-CN" smtClean="0">
              <a:ea typeface="宋体"/>
              <a:cs typeface="宋体"/>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B35C4435-41C9-497C-BB25-4F89E3CFC057}" type="slidenum">
              <a:rPr lang="en-US" altLang="zh-CN" smtClean="0">
                <a:ea typeface="宋体"/>
                <a:cs typeface="宋体"/>
              </a:rPr>
              <a:pPr/>
              <a:t>2</a:t>
            </a:fld>
            <a:endParaRPr lang="en-US" altLang="zh-CN" smtClean="0">
              <a:ea typeface="宋体"/>
              <a:cs typeface="宋体"/>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4" descr="未标题-1"/>
          <p:cNvPicPr>
            <a:picLocks noChangeAspect="1" noChangeArrowheads="1"/>
          </p:cNvPicPr>
          <p:nvPr userDrawn="1"/>
        </p:nvPicPr>
        <p:blipFill>
          <a:blip r:embed="rId2"/>
          <a:srcRect/>
          <a:stretch>
            <a:fillRect/>
          </a:stretch>
        </p:blipFill>
        <p:spPr bwMode="auto">
          <a:xfrm>
            <a:off x="6837363" y="0"/>
            <a:ext cx="2306637" cy="6859588"/>
          </a:xfrm>
          <a:prstGeom prst="rect">
            <a:avLst/>
          </a:prstGeom>
          <a:noFill/>
          <a:ln w="9525">
            <a:noFill/>
            <a:miter lim="800000"/>
            <a:headEnd/>
            <a:tailEnd/>
          </a:ln>
        </p:spPr>
      </p:pic>
      <p:pic>
        <p:nvPicPr>
          <p:cNvPr id="4" name="Picture 4" descr="final logo.JPG"/>
          <p:cNvPicPr>
            <a:picLocks noChangeAspect="1"/>
          </p:cNvPicPr>
          <p:nvPr userDrawn="1"/>
        </p:nvPicPr>
        <p:blipFill>
          <a:blip r:embed="rId3"/>
          <a:srcRect/>
          <a:stretch>
            <a:fillRect/>
          </a:stretch>
        </p:blipFill>
        <p:spPr bwMode="auto">
          <a:xfrm>
            <a:off x="285750" y="785813"/>
            <a:ext cx="6286500" cy="1412875"/>
          </a:xfrm>
          <a:prstGeom prst="rect">
            <a:avLst/>
          </a:prstGeom>
          <a:noFill/>
          <a:ln w="9525">
            <a:noFill/>
            <a:miter lim="800000"/>
            <a:headEnd/>
            <a:tailEnd/>
          </a:ln>
        </p:spPr>
      </p:pic>
      <p:pic>
        <p:nvPicPr>
          <p:cNvPr id="5" name="Picture 5" descr="blue_yellow_logo 1.jpg"/>
          <p:cNvPicPr>
            <a:picLocks noChangeAspect="1"/>
          </p:cNvPicPr>
          <p:nvPr userDrawn="1"/>
        </p:nvPicPr>
        <p:blipFill>
          <a:blip r:embed="rId4"/>
          <a:srcRect/>
          <a:stretch>
            <a:fillRect/>
          </a:stretch>
        </p:blipFill>
        <p:spPr bwMode="auto">
          <a:xfrm>
            <a:off x="357188" y="5929313"/>
            <a:ext cx="865187" cy="715962"/>
          </a:xfrm>
          <a:prstGeom prst="rect">
            <a:avLst/>
          </a:prstGeom>
          <a:noFill/>
          <a:ln w="9525">
            <a:noFill/>
            <a:miter lim="800000"/>
            <a:headEnd/>
            <a:tailEnd/>
          </a:ln>
        </p:spPr>
      </p:pic>
      <p:sp>
        <p:nvSpPr>
          <p:cNvPr id="6" name="Rectangle 6"/>
          <p:cNvSpPr/>
          <p:nvPr userDrawn="1"/>
        </p:nvSpPr>
        <p:spPr>
          <a:xfrm>
            <a:off x="1285875" y="6215063"/>
            <a:ext cx="5643563" cy="276225"/>
          </a:xfrm>
          <a:prstGeom prst="rect">
            <a:avLst/>
          </a:prstGeom>
        </p:spPr>
        <p:txBody>
          <a:bodyPr>
            <a:spAutoFit/>
          </a:bodyPr>
          <a:lstStyle/>
          <a:p>
            <a:pPr>
              <a:defRPr/>
            </a:pPr>
            <a:r>
              <a:rPr lang="en-US" sz="1200" b="1" dirty="0">
                <a:solidFill>
                  <a:srgbClr val="002164"/>
                </a:solidFill>
                <a:ea typeface="黑体" pitchFamily="2" charset="-122"/>
                <a:cs typeface="+mn-cs"/>
              </a:rPr>
              <a:t>Delivering  quality early childhood learning programs for over ten years</a:t>
            </a:r>
          </a:p>
        </p:txBody>
      </p:sp>
      <p:sp>
        <p:nvSpPr>
          <p:cNvPr id="22530" name="Rectangle 2"/>
          <p:cNvSpPr>
            <a:spLocks noGrp="1" noChangeArrowheads="1"/>
          </p:cNvSpPr>
          <p:nvPr>
            <p:ph type="ctrTitle"/>
          </p:nvPr>
        </p:nvSpPr>
        <p:spPr>
          <a:xfrm>
            <a:off x="611188" y="2924175"/>
            <a:ext cx="5040312" cy="1008063"/>
          </a:xfrm>
        </p:spPr>
        <p:txBody>
          <a:bodyPr/>
          <a:lstStyle>
            <a:lvl1pPr>
              <a:defRPr sz="4000">
                <a:solidFill>
                  <a:schemeClr val="tx1"/>
                </a:solidFill>
              </a:defRPr>
            </a:lvl1pPr>
          </a:lstStyle>
          <a:p>
            <a:r>
              <a:rPr lang="zh-CN" altLang="en-US"/>
              <a:t>标题 </a:t>
            </a:r>
            <a:r>
              <a:rPr lang="en-US" altLang="zh-CN"/>
              <a:t>40pt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88913"/>
            <a:ext cx="1979613" cy="5545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1188" y="188913"/>
            <a:ext cx="5789612" cy="5545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1188" y="1700213"/>
            <a:ext cx="3884612" cy="4033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00213"/>
            <a:ext cx="3884613" cy="4033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518" name="Rectangle 14"/>
          <p:cNvSpPr>
            <a:spLocks noChangeArrowheads="1"/>
          </p:cNvSpPr>
          <p:nvPr userDrawn="1"/>
        </p:nvSpPr>
        <p:spPr bwMode="auto">
          <a:xfrm>
            <a:off x="0" y="0"/>
            <a:ext cx="9144000" cy="1268413"/>
          </a:xfrm>
          <a:prstGeom prst="rect">
            <a:avLst/>
          </a:prstGeom>
          <a:solidFill>
            <a:srgbClr val="F0037F"/>
          </a:solidFill>
          <a:ln w="9525" algn="ctr">
            <a:noFill/>
            <a:miter lim="800000"/>
            <a:headEnd/>
            <a:tailEnd/>
          </a:ln>
          <a:effectLst/>
        </p:spPr>
        <p:txBody>
          <a:bodyPr wrap="none" anchor="ctr"/>
          <a:lstStyle/>
          <a:p>
            <a:pPr>
              <a:defRPr/>
            </a:pPr>
            <a:endParaRPr lang="en-US">
              <a:ea typeface="黑体" pitchFamily="2" charset="-122"/>
              <a:cs typeface="+mn-cs"/>
            </a:endParaRPr>
          </a:p>
        </p:txBody>
      </p:sp>
      <p:sp>
        <p:nvSpPr>
          <p:cNvPr id="36867" name="Rectangle 2"/>
          <p:cNvSpPr>
            <a:spLocks noGrp="1" noChangeArrowheads="1"/>
          </p:cNvSpPr>
          <p:nvPr>
            <p:ph type="title"/>
          </p:nvPr>
        </p:nvSpPr>
        <p:spPr bwMode="auto">
          <a:xfrm>
            <a:off x="611188" y="188913"/>
            <a:ext cx="7921625" cy="850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内文小标题 </a:t>
            </a:r>
            <a:r>
              <a:rPr lang="en-US" altLang="zh-CN" smtClean="0"/>
              <a:t>32pt</a:t>
            </a:r>
          </a:p>
        </p:txBody>
      </p:sp>
      <p:sp>
        <p:nvSpPr>
          <p:cNvPr id="36868" name="Rectangle 3"/>
          <p:cNvSpPr>
            <a:spLocks noGrp="1" noChangeArrowheads="1"/>
          </p:cNvSpPr>
          <p:nvPr>
            <p:ph type="body" idx="1"/>
          </p:nvPr>
        </p:nvSpPr>
        <p:spPr bwMode="auto">
          <a:xfrm>
            <a:off x="611188" y="1700213"/>
            <a:ext cx="7921625" cy="40338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内文 </a:t>
            </a:r>
            <a:r>
              <a:rPr lang="en-US" altLang="zh-CN" smtClean="0"/>
              <a:t>24pt</a:t>
            </a:r>
          </a:p>
          <a:p>
            <a:pPr lvl="0"/>
            <a:r>
              <a:rPr lang="zh-CN" altLang="en-US" smtClean="0"/>
              <a:t>单倍行距</a:t>
            </a:r>
          </a:p>
          <a:p>
            <a:pPr lvl="0"/>
            <a:endParaRPr lang="zh-CN" altLang="en-US" smtClean="0"/>
          </a:p>
          <a:p>
            <a:pPr lvl="0"/>
            <a:endParaRPr lang="zh-CN" altLang="en-US" smtClean="0"/>
          </a:p>
          <a:p>
            <a:pPr lvl="0"/>
            <a:endParaRPr lang="zh-CN" altLang="en-US" smtClean="0"/>
          </a:p>
          <a:p>
            <a:pPr lvl="0"/>
            <a:endParaRPr lang="zh-CN" altLang="en-US" smtClean="0"/>
          </a:p>
          <a:p>
            <a:pPr lvl="0"/>
            <a:endParaRPr lang="zh-CN" altLang="en-US" smtClean="0"/>
          </a:p>
        </p:txBody>
      </p:sp>
      <p:pic>
        <p:nvPicPr>
          <p:cNvPr id="36869" name="Picture 16" descr="PRESENTATION树"/>
          <p:cNvPicPr>
            <a:picLocks noChangeAspect="1" noChangeArrowheads="1"/>
          </p:cNvPicPr>
          <p:nvPr userDrawn="1"/>
        </p:nvPicPr>
        <p:blipFill>
          <a:blip r:embed="rId13"/>
          <a:srcRect/>
          <a:stretch>
            <a:fillRect/>
          </a:stretch>
        </p:blipFill>
        <p:spPr bwMode="auto">
          <a:xfrm>
            <a:off x="0" y="5722938"/>
            <a:ext cx="9144000" cy="11350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l" rtl="0" eaLnBrk="0" fontAlgn="base" hangingPunct="0">
        <a:spcBef>
          <a:spcPct val="0"/>
        </a:spcBef>
        <a:spcAft>
          <a:spcPct val="0"/>
        </a:spcAft>
        <a:defRPr sz="3200">
          <a:solidFill>
            <a:schemeClr val="bg1"/>
          </a:solidFill>
          <a:latin typeface="+mj-lt"/>
          <a:ea typeface="+mj-ea"/>
          <a:cs typeface="文鼎CS中黑"/>
        </a:defRPr>
      </a:lvl1pPr>
      <a:lvl2pPr algn="l" rtl="0" eaLnBrk="0" fontAlgn="base" hangingPunct="0">
        <a:spcBef>
          <a:spcPct val="0"/>
        </a:spcBef>
        <a:spcAft>
          <a:spcPct val="0"/>
        </a:spcAft>
        <a:defRPr sz="3200">
          <a:solidFill>
            <a:schemeClr val="bg1"/>
          </a:solidFill>
          <a:latin typeface="Geometr212 Bk BT" pitchFamily="34" charset="0"/>
          <a:ea typeface="文鼎CS中黑" pitchFamily="49" charset="-122"/>
          <a:cs typeface="文鼎CS中黑"/>
        </a:defRPr>
      </a:lvl2pPr>
      <a:lvl3pPr algn="l" rtl="0" eaLnBrk="0" fontAlgn="base" hangingPunct="0">
        <a:spcBef>
          <a:spcPct val="0"/>
        </a:spcBef>
        <a:spcAft>
          <a:spcPct val="0"/>
        </a:spcAft>
        <a:defRPr sz="3200">
          <a:solidFill>
            <a:schemeClr val="bg1"/>
          </a:solidFill>
          <a:latin typeface="Geometr212 Bk BT" pitchFamily="34" charset="0"/>
          <a:ea typeface="文鼎CS中黑" pitchFamily="49" charset="-122"/>
          <a:cs typeface="文鼎CS中黑"/>
        </a:defRPr>
      </a:lvl3pPr>
      <a:lvl4pPr algn="l" rtl="0" eaLnBrk="0" fontAlgn="base" hangingPunct="0">
        <a:spcBef>
          <a:spcPct val="0"/>
        </a:spcBef>
        <a:spcAft>
          <a:spcPct val="0"/>
        </a:spcAft>
        <a:defRPr sz="3200">
          <a:solidFill>
            <a:schemeClr val="bg1"/>
          </a:solidFill>
          <a:latin typeface="Geometr212 Bk BT" pitchFamily="34" charset="0"/>
          <a:ea typeface="文鼎CS中黑" pitchFamily="49" charset="-122"/>
          <a:cs typeface="文鼎CS中黑"/>
        </a:defRPr>
      </a:lvl4pPr>
      <a:lvl5pPr algn="l" rtl="0" eaLnBrk="0" fontAlgn="base" hangingPunct="0">
        <a:spcBef>
          <a:spcPct val="0"/>
        </a:spcBef>
        <a:spcAft>
          <a:spcPct val="0"/>
        </a:spcAft>
        <a:defRPr sz="3200">
          <a:solidFill>
            <a:schemeClr val="bg1"/>
          </a:solidFill>
          <a:latin typeface="Geometr212 Bk BT" pitchFamily="34" charset="0"/>
          <a:ea typeface="文鼎CS中黑" pitchFamily="49" charset="-122"/>
          <a:cs typeface="文鼎CS中黑"/>
        </a:defRPr>
      </a:lvl5pPr>
      <a:lvl6pPr marL="457200" algn="l" rtl="0" fontAlgn="base">
        <a:spcBef>
          <a:spcPct val="0"/>
        </a:spcBef>
        <a:spcAft>
          <a:spcPct val="0"/>
        </a:spcAft>
        <a:defRPr sz="3200">
          <a:solidFill>
            <a:schemeClr val="bg1"/>
          </a:solidFill>
          <a:latin typeface="Geometr212 Bk BT" pitchFamily="34" charset="0"/>
          <a:ea typeface="文鼎CS中黑" pitchFamily="49" charset="-122"/>
        </a:defRPr>
      </a:lvl6pPr>
      <a:lvl7pPr marL="914400" algn="l" rtl="0" fontAlgn="base">
        <a:spcBef>
          <a:spcPct val="0"/>
        </a:spcBef>
        <a:spcAft>
          <a:spcPct val="0"/>
        </a:spcAft>
        <a:defRPr sz="3200">
          <a:solidFill>
            <a:schemeClr val="bg1"/>
          </a:solidFill>
          <a:latin typeface="Geometr212 Bk BT" pitchFamily="34" charset="0"/>
          <a:ea typeface="文鼎CS中黑" pitchFamily="49" charset="-122"/>
        </a:defRPr>
      </a:lvl7pPr>
      <a:lvl8pPr marL="1371600" algn="l" rtl="0" fontAlgn="base">
        <a:spcBef>
          <a:spcPct val="0"/>
        </a:spcBef>
        <a:spcAft>
          <a:spcPct val="0"/>
        </a:spcAft>
        <a:defRPr sz="3200">
          <a:solidFill>
            <a:schemeClr val="bg1"/>
          </a:solidFill>
          <a:latin typeface="Geometr212 Bk BT" pitchFamily="34" charset="0"/>
          <a:ea typeface="文鼎CS中黑" pitchFamily="49" charset="-122"/>
        </a:defRPr>
      </a:lvl8pPr>
      <a:lvl9pPr marL="1828800" algn="l" rtl="0" fontAlgn="base">
        <a:spcBef>
          <a:spcPct val="0"/>
        </a:spcBef>
        <a:spcAft>
          <a:spcPct val="0"/>
        </a:spcAft>
        <a:defRPr sz="3200">
          <a:solidFill>
            <a:schemeClr val="bg1"/>
          </a:solidFill>
          <a:latin typeface="Geometr212 Bk BT" pitchFamily="34" charset="0"/>
          <a:ea typeface="文鼎CS中黑" pitchFamily="49" charset="-122"/>
        </a:defRPr>
      </a:lvl9pPr>
    </p:titleStyle>
    <p:bodyStyle>
      <a:lvl1pPr marL="342900" indent="-342900" algn="l" rtl="0" eaLnBrk="0" fontAlgn="base" hangingPunct="0">
        <a:spcBef>
          <a:spcPct val="20000"/>
        </a:spcBef>
        <a:spcAft>
          <a:spcPct val="0"/>
        </a:spcAft>
        <a:buClr>
          <a:srgbClr val="00A650"/>
        </a:buClr>
        <a:buFont typeface="Geometr212 Bk BT"/>
        <a:buChar char="•"/>
        <a:defRPr sz="2400">
          <a:solidFill>
            <a:schemeClr val="tx1"/>
          </a:solidFill>
          <a:latin typeface="+mn-lt"/>
          <a:ea typeface="+mn-ea"/>
          <a:cs typeface="文鼎CS中等线"/>
        </a:defRPr>
      </a:lvl1pPr>
      <a:lvl2pPr marL="742950" indent="-285750" algn="l" rtl="0" eaLnBrk="0" fontAlgn="base" hangingPunct="0">
        <a:spcBef>
          <a:spcPct val="20000"/>
        </a:spcBef>
        <a:spcAft>
          <a:spcPct val="0"/>
        </a:spcAft>
        <a:buChar char="–"/>
        <a:defRPr sz="2800">
          <a:solidFill>
            <a:schemeClr val="tx1"/>
          </a:solidFill>
          <a:latin typeface="Arial" charset="0"/>
          <a:ea typeface="宋体" pitchFamily="2" charset="-122"/>
          <a:cs typeface="宋体"/>
        </a:defRPr>
      </a:lvl2pPr>
      <a:lvl3pPr marL="1143000" indent="-228600" algn="l" rtl="0" eaLnBrk="0" fontAlgn="base" hangingPunct="0">
        <a:spcBef>
          <a:spcPct val="20000"/>
        </a:spcBef>
        <a:spcAft>
          <a:spcPct val="0"/>
        </a:spcAft>
        <a:buChar char="•"/>
        <a:defRPr sz="2400">
          <a:solidFill>
            <a:schemeClr val="tx1"/>
          </a:solidFill>
          <a:latin typeface="Arial" charset="0"/>
          <a:ea typeface="宋体" pitchFamily="2" charset="-122"/>
          <a:cs typeface="宋体"/>
        </a:defRPr>
      </a:lvl3pPr>
      <a:lvl4pPr marL="1600200" indent="-228600" algn="l" rtl="0" eaLnBrk="0" fontAlgn="base" hangingPunct="0">
        <a:spcBef>
          <a:spcPct val="20000"/>
        </a:spcBef>
        <a:spcAft>
          <a:spcPct val="0"/>
        </a:spcAft>
        <a:buChar char="–"/>
        <a:defRPr sz="2000">
          <a:solidFill>
            <a:schemeClr val="tx1"/>
          </a:solidFill>
          <a:latin typeface="Arial" charset="0"/>
          <a:ea typeface="宋体" pitchFamily="2" charset="-122"/>
          <a:cs typeface="宋体"/>
        </a:defRPr>
      </a:lvl4pPr>
      <a:lvl5pPr marL="2057400" indent="-228600" algn="l" rtl="0" eaLnBrk="0" fontAlgn="base" hangingPunct="0">
        <a:spcBef>
          <a:spcPct val="20000"/>
        </a:spcBef>
        <a:spcAft>
          <a:spcPct val="0"/>
        </a:spcAft>
        <a:buChar char="»"/>
        <a:defRPr sz="2000">
          <a:solidFill>
            <a:schemeClr val="tx1"/>
          </a:solidFill>
          <a:latin typeface="Arial" charset="0"/>
          <a:ea typeface="宋体" pitchFamily="2" charset="-122"/>
          <a:cs typeface="宋体"/>
        </a:defRPr>
      </a:lvl5pPr>
      <a:lvl6pPr marL="2514600" indent="-228600" algn="l" rtl="0" fontAlgn="base">
        <a:spcBef>
          <a:spcPct val="20000"/>
        </a:spcBef>
        <a:spcAft>
          <a:spcPct val="0"/>
        </a:spcAft>
        <a:defRPr sz="2000">
          <a:solidFill>
            <a:schemeClr val="tx1"/>
          </a:solidFill>
          <a:latin typeface="Arial" charset="0"/>
          <a:ea typeface="宋体" pitchFamily="2" charset="-122"/>
        </a:defRPr>
      </a:lvl6pPr>
      <a:lvl7pPr marL="2971800" indent="-228600" algn="l" rtl="0" fontAlgn="base">
        <a:spcBef>
          <a:spcPct val="20000"/>
        </a:spcBef>
        <a:spcAft>
          <a:spcPct val="0"/>
        </a:spcAft>
        <a:defRPr sz="2000">
          <a:solidFill>
            <a:schemeClr val="tx1"/>
          </a:solidFill>
          <a:latin typeface="Arial" charset="0"/>
          <a:ea typeface="宋体" pitchFamily="2" charset="-122"/>
        </a:defRPr>
      </a:lvl7pPr>
      <a:lvl8pPr marL="3429000" indent="-228600" algn="l" rtl="0" fontAlgn="base">
        <a:spcBef>
          <a:spcPct val="20000"/>
        </a:spcBef>
        <a:spcAft>
          <a:spcPct val="0"/>
        </a:spcAft>
        <a:defRPr sz="2000">
          <a:solidFill>
            <a:schemeClr val="tx1"/>
          </a:solidFill>
          <a:latin typeface="Arial" charset="0"/>
          <a:ea typeface="宋体" pitchFamily="2" charset="-122"/>
        </a:defRPr>
      </a:lvl8pPr>
      <a:lvl9pPr marL="3886200" indent="-228600" algn="l" rtl="0" fontAlgn="base">
        <a:spcBef>
          <a:spcPct val="20000"/>
        </a:spcBef>
        <a:spcAft>
          <a:spcPct val="0"/>
        </a:spcAft>
        <a:defRPr sz="2000">
          <a:solidFill>
            <a:schemeClr val="tx1"/>
          </a:solidFill>
          <a:latin typeface="Arial" charset="0"/>
          <a:ea typeface="宋体" pitchFamily="2" charset="-12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611188" y="2204865"/>
            <a:ext cx="5905028" cy="576063"/>
          </a:xfrm>
        </p:spPr>
        <p:txBody>
          <a:bodyPr/>
          <a:lstStyle/>
          <a:p>
            <a:pPr eaLnBrk="1" hangingPunct="1"/>
            <a:r>
              <a:rPr lang="en-US" altLang="zh-CN" b="1" dirty="0" smtClean="0">
                <a:latin typeface="Arial" charset="0"/>
              </a:rPr>
              <a:t/>
            </a:r>
            <a:br>
              <a:rPr lang="en-US" altLang="zh-CN" b="1" dirty="0" smtClean="0">
                <a:latin typeface="Arial" charset="0"/>
              </a:rPr>
            </a:br>
            <a:r>
              <a:rPr lang="en-US" altLang="zh-CN" sz="2800" dirty="0" smtClean="0">
                <a:latin typeface="Arial" charset="0"/>
              </a:rPr>
              <a:t>The Fun Way to Learn English</a:t>
            </a:r>
            <a:r>
              <a:rPr lang="en-US" altLang="zh-CN" sz="3600" b="1" dirty="0" smtClean="0">
                <a:latin typeface="Arial" charset="0"/>
              </a:rPr>
              <a:t/>
            </a:r>
            <a:br>
              <a:rPr lang="en-US" altLang="zh-CN" sz="3600" b="1" dirty="0" smtClean="0">
                <a:latin typeface="Arial" charset="0"/>
              </a:rPr>
            </a:br>
            <a:r>
              <a:rPr lang="en-US" altLang="zh-CN" sz="3200" b="1" dirty="0" smtClean="0">
                <a:latin typeface="Porky's"/>
              </a:rPr>
              <a:t/>
            </a:r>
            <a:br>
              <a:rPr lang="en-US" altLang="zh-CN" sz="3200" b="1" dirty="0" smtClean="0">
                <a:latin typeface="Porky's"/>
              </a:rPr>
            </a:br>
            <a:endParaRPr lang="en-US" altLang="zh-CN" sz="3200" dirty="0"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dirty="0" smtClean="0"/>
              <a:t>Learning Schedule</a:t>
            </a:r>
            <a:endParaRPr lang="en-US" dirty="0" smtClean="0"/>
          </a:p>
        </p:txBody>
      </p:sp>
      <p:sp>
        <p:nvSpPr>
          <p:cNvPr id="27650" name="Content Placeholder 2"/>
          <p:cNvSpPr>
            <a:spLocks noGrp="1"/>
          </p:cNvSpPr>
          <p:nvPr>
            <p:ph sz="half" idx="1"/>
          </p:nvPr>
        </p:nvSpPr>
        <p:spPr>
          <a:xfrm rot="10800000" flipV="1">
            <a:off x="2843808" y="1340768"/>
            <a:ext cx="2664098" cy="360040"/>
          </a:xfrm>
        </p:spPr>
        <p:txBody>
          <a:bodyPr/>
          <a:lstStyle/>
          <a:p>
            <a:pPr marL="0" indent="0" algn="ctr" eaLnBrk="1" hangingPunct="1">
              <a:buFont typeface="Geometr212 Bk BT"/>
              <a:buNone/>
            </a:pPr>
            <a:r>
              <a:rPr lang="en-US" sz="2400" b="1" dirty="0" smtClean="0">
                <a:solidFill>
                  <a:srgbClr val="33CC33"/>
                </a:solidFill>
                <a:cs typeface="Arial" charset="0"/>
              </a:rPr>
              <a:t>YEAR 2</a:t>
            </a:r>
            <a:endParaRPr lang="en-US" sz="2400" b="1" dirty="0" smtClean="0">
              <a:solidFill>
                <a:srgbClr val="33CC33"/>
              </a:solidFill>
              <a:cs typeface="Arial" charset="0"/>
            </a:endParaRPr>
          </a:p>
        </p:txBody>
      </p:sp>
      <p:sp>
        <p:nvSpPr>
          <p:cNvPr id="3" name="TextBox 2"/>
          <p:cNvSpPr txBox="1"/>
          <p:nvPr/>
        </p:nvSpPr>
        <p:spPr>
          <a:xfrm>
            <a:off x="4621213" y="1916832"/>
            <a:ext cx="4473469" cy="2708434"/>
          </a:xfrm>
          <a:prstGeom prst="rect">
            <a:avLst/>
          </a:prstGeom>
          <a:noFill/>
        </p:spPr>
        <p:txBody>
          <a:bodyPr wrap="none" rtlCol="0">
            <a:spAutoFit/>
          </a:bodyPr>
          <a:lstStyle/>
          <a:p>
            <a:r>
              <a:rPr lang="en-US" sz="1600" b="1" dirty="0" smtClean="0">
                <a:solidFill>
                  <a:srgbClr val="33CC33"/>
                </a:solidFill>
                <a:latin typeface="+mn-lt"/>
              </a:rPr>
              <a:t>Learning Focus:</a:t>
            </a:r>
          </a:p>
          <a:p>
            <a:r>
              <a:rPr lang="en-US" sz="1400" b="1" dirty="0" smtClean="0">
                <a:solidFill>
                  <a:srgbClr val="FF0000"/>
                </a:solidFill>
                <a:latin typeface="+mn-lt"/>
              </a:rPr>
              <a:t>Clothes, Adjectives, Actions, Musical Instruments,</a:t>
            </a:r>
          </a:p>
          <a:p>
            <a:r>
              <a:rPr lang="en-US" sz="1400" b="1" dirty="0" smtClean="0">
                <a:solidFill>
                  <a:srgbClr val="FF0000"/>
                </a:solidFill>
                <a:latin typeface="+mn-lt"/>
              </a:rPr>
              <a:t>Sports, Verb Phrases, Weather, Outdoor Activities,</a:t>
            </a:r>
          </a:p>
          <a:p>
            <a:r>
              <a:rPr lang="en-US" sz="1400" b="1" dirty="0" smtClean="0">
                <a:solidFill>
                  <a:srgbClr val="FF0000"/>
                </a:solidFill>
                <a:latin typeface="+mn-lt"/>
              </a:rPr>
              <a:t>Household Items &amp; Duties</a:t>
            </a:r>
          </a:p>
          <a:p>
            <a:endParaRPr lang="en-US" dirty="0" smtClean="0"/>
          </a:p>
          <a:p>
            <a:endParaRPr lang="en-US" dirty="0"/>
          </a:p>
          <a:p>
            <a:endParaRPr lang="en-US" dirty="0"/>
          </a:p>
          <a:p>
            <a:r>
              <a:rPr lang="en-US" sz="1600" b="1" dirty="0" smtClean="0">
                <a:solidFill>
                  <a:srgbClr val="33CC33"/>
                </a:solidFill>
                <a:latin typeface="+mn-lt"/>
              </a:rPr>
              <a:t>Achievement:</a:t>
            </a:r>
          </a:p>
          <a:p>
            <a:r>
              <a:rPr lang="en-US" sz="1400" b="1" dirty="0" smtClean="0">
                <a:solidFill>
                  <a:srgbClr val="FF0000"/>
                </a:solidFill>
                <a:latin typeface="+mn-lt"/>
              </a:rPr>
              <a:t>Basic Reading Skills</a:t>
            </a:r>
          </a:p>
          <a:p>
            <a:r>
              <a:rPr lang="en-US" sz="1400" b="1" dirty="0" smtClean="0">
                <a:solidFill>
                  <a:srgbClr val="FF0000"/>
                </a:solidFill>
                <a:latin typeface="+mn-lt"/>
              </a:rPr>
              <a:t>Basic Reasoning Skills</a:t>
            </a:r>
          </a:p>
          <a:p>
            <a:r>
              <a:rPr lang="en-US" sz="1400" b="1" dirty="0" smtClean="0">
                <a:solidFill>
                  <a:srgbClr val="FF0000"/>
                </a:solidFill>
                <a:latin typeface="+mn-lt"/>
              </a:rPr>
              <a:t>Basic Writing Skills</a:t>
            </a:r>
          </a:p>
        </p:txBody>
      </p:sp>
      <p:graphicFrame>
        <p:nvGraphicFramePr>
          <p:cNvPr id="7" name="Chart 6"/>
          <p:cNvGraphicFramePr>
            <a:graphicFrameLocks/>
          </p:cNvGraphicFramePr>
          <p:nvPr>
            <p:extLst>
              <p:ext uri="{D42A27DB-BD31-4B8C-83A1-F6EECF244321}">
                <p14:modId xmlns:p14="http://schemas.microsoft.com/office/powerpoint/2010/main" val="4145684719"/>
              </p:ext>
            </p:extLst>
          </p:nvPr>
        </p:nvGraphicFramePr>
        <p:xfrm>
          <a:off x="179512" y="1916832"/>
          <a:ext cx="4754880"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0213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Learning Schedule</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198490991"/>
              </p:ext>
            </p:extLst>
          </p:nvPr>
        </p:nvGraphicFramePr>
        <p:xfrm>
          <a:off x="539552" y="2348880"/>
          <a:ext cx="4104456"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67544" y="1916832"/>
            <a:ext cx="4248472" cy="338554"/>
          </a:xfrm>
          <a:prstGeom prst="rect">
            <a:avLst/>
          </a:prstGeom>
          <a:noFill/>
        </p:spPr>
        <p:txBody>
          <a:bodyPr wrap="square" rtlCol="0">
            <a:spAutoFit/>
          </a:bodyPr>
          <a:lstStyle/>
          <a:p>
            <a:r>
              <a:rPr lang="en-US" sz="1600" b="1" dirty="0" smtClean="0">
                <a:solidFill>
                  <a:srgbClr val="33CC33"/>
                </a:solidFill>
                <a:latin typeface="+mn-lt"/>
              </a:rPr>
              <a:t>Reading, Writing and Analytical Thinking</a:t>
            </a:r>
            <a:endParaRPr lang="en-US" sz="1600" b="1" dirty="0">
              <a:solidFill>
                <a:srgbClr val="33CC33"/>
              </a:solidFill>
              <a:latin typeface="+mn-lt"/>
            </a:endParaRPr>
          </a:p>
        </p:txBody>
      </p:sp>
      <p:sp>
        <p:nvSpPr>
          <p:cNvPr id="8" name="TextBox 7"/>
          <p:cNvSpPr txBox="1"/>
          <p:nvPr/>
        </p:nvSpPr>
        <p:spPr>
          <a:xfrm>
            <a:off x="3059832" y="1368642"/>
            <a:ext cx="3096344" cy="461665"/>
          </a:xfrm>
          <a:prstGeom prst="rect">
            <a:avLst/>
          </a:prstGeom>
          <a:noFill/>
        </p:spPr>
        <p:txBody>
          <a:bodyPr wrap="square" rtlCol="0">
            <a:spAutoFit/>
          </a:bodyPr>
          <a:lstStyle/>
          <a:p>
            <a:r>
              <a:rPr lang="en-US" b="1" dirty="0" smtClean="0">
                <a:solidFill>
                  <a:srgbClr val="33CC33"/>
                </a:solidFill>
              </a:rPr>
              <a:t>	</a:t>
            </a:r>
            <a:r>
              <a:rPr lang="en-US" sz="2400" b="1" dirty="0" smtClean="0">
                <a:solidFill>
                  <a:srgbClr val="33CC33"/>
                </a:solidFill>
              </a:rPr>
              <a:t>YEAR 3</a:t>
            </a:r>
            <a:endParaRPr lang="en-US" sz="2400" b="1" dirty="0">
              <a:solidFill>
                <a:srgbClr val="33CC33"/>
              </a:solidFill>
            </a:endParaRPr>
          </a:p>
        </p:txBody>
      </p:sp>
      <p:sp>
        <p:nvSpPr>
          <p:cNvPr id="9" name="TextBox 8"/>
          <p:cNvSpPr txBox="1"/>
          <p:nvPr/>
        </p:nvSpPr>
        <p:spPr>
          <a:xfrm>
            <a:off x="4621213" y="1916832"/>
            <a:ext cx="3728841" cy="2492990"/>
          </a:xfrm>
          <a:prstGeom prst="rect">
            <a:avLst/>
          </a:prstGeom>
          <a:noFill/>
        </p:spPr>
        <p:txBody>
          <a:bodyPr wrap="none" rtlCol="0">
            <a:spAutoFit/>
          </a:bodyPr>
          <a:lstStyle/>
          <a:p>
            <a:r>
              <a:rPr lang="en-US" sz="1600" b="1" dirty="0" smtClean="0">
                <a:solidFill>
                  <a:srgbClr val="33CC33"/>
                </a:solidFill>
                <a:latin typeface="+mn-lt"/>
              </a:rPr>
              <a:t>Learning Focus:</a:t>
            </a:r>
          </a:p>
          <a:p>
            <a:r>
              <a:rPr lang="en-US" sz="1400" b="1" dirty="0" smtClean="0">
                <a:solidFill>
                  <a:srgbClr val="FF0000"/>
                </a:solidFill>
                <a:latin typeface="+mn-lt"/>
              </a:rPr>
              <a:t>Content Learning, Reading &amp; Writing and </a:t>
            </a:r>
          </a:p>
          <a:p>
            <a:r>
              <a:rPr lang="en-US" sz="1400" b="1" dirty="0" smtClean="0">
                <a:solidFill>
                  <a:srgbClr val="FF0000"/>
                </a:solidFill>
                <a:latin typeface="+mn-lt"/>
              </a:rPr>
              <a:t>Analytical skills</a:t>
            </a:r>
          </a:p>
          <a:p>
            <a:endParaRPr lang="en-US" dirty="0" smtClean="0"/>
          </a:p>
          <a:p>
            <a:endParaRPr lang="en-US" dirty="0"/>
          </a:p>
          <a:p>
            <a:endParaRPr lang="en-US" dirty="0"/>
          </a:p>
          <a:p>
            <a:r>
              <a:rPr lang="en-US" sz="1600" b="1" dirty="0" smtClean="0">
                <a:solidFill>
                  <a:srgbClr val="33CC33"/>
                </a:solidFill>
                <a:latin typeface="+mn-lt"/>
              </a:rPr>
              <a:t>Achievement:</a:t>
            </a:r>
          </a:p>
          <a:p>
            <a:r>
              <a:rPr lang="en-US" sz="1400" b="1" dirty="0" smtClean="0">
                <a:solidFill>
                  <a:srgbClr val="FF0000"/>
                </a:solidFill>
                <a:latin typeface="+mn-lt"/>
              </a:rPr>
              <a:t>Build 2,000-3,000 word vocabulary</a:t>
            </a:r>
          </a:p>
          <a:p>
            <a:r>
              <a:rPr lang="en-US" sz="1400" b="1" dirty="0" smtClean="0">
                <a:solidFill>
                  <a:srgbClr val="FF0000"/>
                </a:solidFill>
                <a:latin typeface="+mn-lt"/>
              </a:rPr>
              <a:t>Comprehensive reading and writing skills</a:t>
            </a:r>
          </a:p>
          <a:p>
            <a:r>
              <a:rPr lang="en-US" sz="1400" b="1" dirty="0" smtClean="0">
                <a:solidFill>
                  <a:srgbClr val="FF0000"/>
                </a:solidFill>
                <a:latin typeface="+mn-lt"/>
              </a:rPr>
              <a:t>Preparation for Cambridge English Exam</a:t>
            </a:r>
          </a:p>
        </p:txBody>
      </p:sp>
    </p:spTree>
    <p:extLst>
      <p:ext uri="{BB962C8B-B14F-4D97-AF65-F5344CB8AC3E}">
        <p14:creationId xmlns:p14="http://schemas.microsoft.com/office/powerpoint/2010/main" val="996555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dirty="0" smtClean="0"/>
              <a:t>Parent Recommendations</a:t>
            </a:r>
          </a:p>
        </p:txBody>
      </p:sp>
      <p:sp>
        <p:nvSpPr>
          <p:cNvPr id="28674" name="Rectangle 1"/>
          <p:cNvSpPr>
            <a:spLocks noChangeArrowheads="1"/>
          </p:cNvSpPr>
          <p:nvPr/>
        </p:nvSpPr>
        <p:spPr bwMode="auto">
          <a:xfrm>
            <a:off x="642938" y="1500188"/>
            <a:ext cx="7643812" cy="4246562"/>
          </a:xfrm>
          <a:prstGeom prst="rect">
            <a:avLst/>
          </a:prstGeom>
          <a:noFill/>
          <a:ln w="9525" algn="ctr">
            <a:noFill/>
            <a:miter lim="800000"/>
            <a:headEnd/>
            <a:tailEnd/>
          </a:ln>
        </p:spPr>
        <p:txBody>
          <a:bodyPr anchor="ctr">
            <a:spAutoFit/>
          </a:bodyPr>
          <a:lstStyle/>
          <a:p>
            <a:r>
              <a:rPr lang="en-US" altLang="zh-CN" dirty="0">
                <a:ea typeface="宋体"/>
                <a:cs typeface="Arial" charset="0"/>
              </a:rPr>
              <a:t>Alan benefits greatly from the </a:t>
            </a:r>
            <a:r>
              <a:rPr lang="en-US" altLang="zh-CN" dirty="0" err="1">
                <a:ea typeface="宋体"/>
                <a:cs typeface="Arial" charset="0"/>
              </a:rPr>
              <a:t>FasTrack</a:t>
            </a:r>
            <a:r>
              <a:rPr lang="en-US" altLang="zh-CN" dirty="0">
                <a:ea typeface="宋体"/>
                <a:cs typeface="Arial" charset="0"/>
              </a:rPr>
              <a:t> English curriculum, and his interest in studying English has increased. His vocabulary is very big, and he is often able to use English in his daily life. From time to time he speaks a string of English with perfect pronunciation and intonation. He can sing English songs with ease and fluency, with great emotion.</a:t>
            </a:r>
          </a:p>
          <a:p>
            <a:pPr algn="r" eaLnBrk="0" hangingPunct="0">
              <a:buFontTx/>
              <a:buChar char="-"/>
            </a:pPr>
            <a:r>
              <a:rPr lang="en-US" altLang="zh-CN" dirty="0">
                <a:ea typeface="宋体"/>
                <a:cs typeface="Arial" charset="0"/>
              </a:rPr>
              <a:t>Alan’s father</a:t>
            </a:r>
          </a:p>
          <a:p>
            <a:pPr algn="r" eaLnBrk="0" hangingPunct="0">
              <a:buFontTx/>
              <a:buChar char="-"/>
            </a:pPr>
            <a:endParaRPr lang="en-US" altLang="zh-CN" dirty="0">
              <a:ea typeface="宋体"/>
              <a:cs typeface="Arial" charset="0"/>
            </a:endParaRPr>
          </a:p>
          <a:p>
            <a:pPr eaLnBrk="0" hangingPunct="0"/>
            <a:r>
              <a:rPr lang="en-US" altLang="zh-CN" dirty="0">
                <a:ea typeface="宋体"/>
                <a:cs typeface="Arial" charset="0"/>
              </a:rPr>
              <a:t>I have happily observed that my child’s enthusiasm for studying English increases day after day. On one hand this is because of her interest in learning a new language other than her native language. But on the other hand, it is also a result of the interaction between the teacher and the students in the classroom. The fun method of teaching makes studying very easy for the children, and it has generated great enthusiasm and participation.</a:t>
            </a:r>
          </a:p>
          <a:p>
            <a:pPr algn="r" eaLnBrk="0" hangingPunct="0"/>
            <a:r>
              <a:rPr lang="en-US" altLang="zh-CN" dirty="0">
                <a:ea typeface="宋体"/>
                <a:cs typeface="Arial" charset="0"/>
              </a:rPr>
              <a:t>- Athena’s mother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Expert Recommendations</a:t>
            </a:r>
          </a:p>
        </p:txBody>
      </p:sp>
      <p:sp>
        <p:nvSpPr>
          <p:cNvPr id="29698" name="Rectangle 1"/>
          <p:cNvSpPr>
            <a:spLocks noChangeArrowheads="1"/>
          </p:cNvSpPr>
          <p:nvPr/>
        </p:nvSpPr>
        <p:spPr bwMode="auto">
          <a:xfrm>
            <a:off x="285750" y="1500188"/>
            <a:ext cx="8501063" cy="3970337"/>
          </a:xfrm>
          <a:prstGeom prst="rect">
            <a:avLst/>
          </a:prstGeom>
          <a:noFill/>
          <a:ln w="9525" algn="ctr">
            <a:noFill/>
            <a:miter lim="800000"/>
            <a:headEnd/>
            <a:tailEnd/>
          </a:ln>
        </p:spPr>
        <p:txBody>
          <a:bodyPr anchor="ctr">
            <a:spAutoFit/>
          </a:bodyPr>
          <a:lstStyle/>
          <a:p>
            <a:r>
              <a:rPr lang="en-US" altLang="zh-CN" b="1" u="sng">
                <a:ea typeface="宋体"/>
                <a:cs typeface="Arial" charset="0"/>
              </a:rPr>
              <a:t>Dr. Volker Hegelheimer  Ph D., Education Psychology, USA</a:t>
            </a:r>
            <a:endParaRPr lang="en-US" altLang="zh-CN">
              <a:ea typeface="宋体"/>
              <a:cs typeface="Arial" charset="0"/>
            </a:endParaRPr>
          </a:p>
          <a:p>
            <a:pPr eaLnBrk="0" hangingPunct="0"/>
            <a:r>
              <a:rPr lang="en-US" altLang="zh-CN">
                <a:ea typeface="宋体"/>
                <a:cs typeface="Arial" charset="0"/>
              </a:rPr>
              <a:t>The FasTrack English program is a highly interactive and engaging program for young learners of  English that effectively integrates innovative technology. </a:t>
            </a:r>
          </a:p>
          <a:p>
            <a:pPr eaLnBrk="0" hangingPunct="0"/>
            <a:endParaRPr lang="en-US" altLang="zh-CN">
              <a:ea typeface="宋体"/>
              <a:cs typeface="Arial" charset="0"/>
            </a:endParaRPr>
          </a:p>
          <a:p>
            <a:pPr eaLnBrk="0" hangingPunct="0"/>
            <a:endParaRPr lang="en-US" altLang="zh-CN">
              <a:ea typeface="宋体"/>
              <a:cs typeface="Arial" charset="0"/>
            </a:endParaRPr>
          </a:p>
          <a:p>
            <a:pPr eaLnBrk="0" hangingPunct="0"/>
            <a:r>
              <a:rPr lang="en-US" altLang="zh-CN" b="1" u="sng">
                <a:ea typeface="宋体"/>
                <a:cs typeface="Arial" charset="0"/>
              </a:rPr>
              <a:t>Fernanda Verdino, ESL Specialist, USA</a:t>
            </a:r>
            <a:endParaRPr lang="en-US" altLang="zh-CN">
              <a:ea typeface="宋体"/>
              <a:cs typeface="Arial" charset="0"/>
            </a:endParaRPr>
          </a:p>
          <a:p>
            <a:pPr eaLnBrk="0" hangingPunct="0"/>
            <a:r>
              <a:rPr lang="en-US" altLang="zh-CN">
                <a:ea typeface="宋体"/>
                <a:cs typeface="Arial" charset="0"/>
              </a:rPr>
              <a:t>I found this to be a beautifully integrated ESL program which takes into account all the disciplines of Second Language Learning: listening, speaking, reading, and writing.  The Learning Station is especially suited for teaching a foreign language, in this case Standard American English, since it is interactive and entertaining.  Children have an opportunity to learn a Second Language naturally and in an engaging and fun way.  This ESL program allows children </a:t>
            </a:r>
          </a:p>
          <a:p>
            <a:pPr eaLnBrk="0" hangingPunct="0"/>
            <a:r>
              <a:rPr lang="en-US" altLang="zh-CN">
                <a:ea typeface="宋体"/>
                <a:cs typeface="Arial" charset="0"/>
              </a:rPr>
              <a:t>to learn American English in a positive, nurturing, and happy environment. </a:t>
            </a:r>
          </a:p>
          <a:p>
            <a:pPr eaLnBrk="0" hangingPunct="0"/>
            <a:r>
              <a:rPr lang="en-US" altLang="zh-CN">
                <a:ea typeface="宋体"/>
                <a:cs typeface="Arial"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Expert Recommendations</a:t>
            </a:r>
          </a:p>
        </p:txBody>
      </p:sp>
      <p:sp>
        <p:nvSpPr>
          <p:cNvPr id="30722" name="Rectangle 1"/>
          <p:cNvSpPr>
            <a:spLocks noChangeArrowheads="1"/>
          </p:cNvSpPr>
          <p:nvPr/>
        </p:nvSpPr>
        <p:spPr bwMode="auto">
          <a:xfrm>
            <a:off x="285750" y="1500188"/>
            <a:ext cx="8501063" cy="3692525"/>
          </a:xfrm>
          <a:prstGeom prst="rect">
            <a:avLst/>
          </a:prstGeom>
          <a:noFill/>
          <a:ln w="9525" algn="ctr">
            <a:noFill/>
            <a:miter lim="800000"/>
            <a:headEnd/>
            <a:tailEnd/>
          </a:ln>
        </p:spPr>
        <p:txBody>
          <a:bodyPr anchor="ctr">
            <a:spAutoFit/>
          </a:bodyPr>
          <a:lstStyle/>
          <a:p>
            <a:pPr eaLnBrk="0" hangingPunct="0"/>
            <a:r>
              <a:rPr lang="en-US" altLang="zh-CN" b="1" u="sng">
                <a:ea typeface="宋体"/>
                <a:cs typeface="Arial" charset="0"/>
              </a:rPr>
              <a:t>Lygia Stebbing  M.A., Education, Concentration Early Childhood Education, USA</a:t>
            </a:r>
            <a:endParaRPr lang="en-US" altLang="zh-CN">
              <a:ea typeface="宋体"/>
              <a:cs typeface="Arial" charset="0"/>
            </a:endParaRPr>
          </a:p>
          <a:p>
            <a:pPr eaLnBrk="0" hangingPunct="0"/>
            <a:r>
              <a:rPr lang="en-US" altLang="zh-CN">
                <a:ea typeface="宋体"/>
                <a:cs typeface="Arial" charset="0"/>
              </a:rPr>
              <a:t>This is a very comprehensive and varied curriculum that can appeal to an array of learning styles though diverse delivery methods. The repetition is excellent as the curriculum frequently refers back to prior lessons and repeats lessons in a very thoughtful manner.</a:t>
            </a:r>
          </a:p>
          <a:p>
            <a:pPr eaLnBrk="0" hangingPunct="0"/>
            <a:endParaRPr lang="en-US" altLang="zh-CN">
              <a:ea typeface="宋体"/>
              <a:cs typeface="Arial" charset="0"/>
            </a:endParaRPr>
          </a:p>
          <a:p>
            <a:pPr eaLnBrk="0" hangingPunct="0"/>
            <a:endParaRPr lang="en-US" altLang="zh-CN">
              <a:ea typeface="宋体"/>
              <a:cs typeface="Arial" charset="0"/>
            </a:endParaRPr>
          </a:p>
          <a:p>
            <a:pPr eaLnBrk="0" hangingPunct="0"/>
            <a:r>
              <a:rPr lang="en-US" altLang="zh-CN" b="1" u="sng">
                <a:ea typeface="宋体"/>
                <a:cs typeface="Arial" charset="0"/>
              </a:rPr>
              <a:t>Dr. Stella Erbes</a:t>
            </a:r>
            <a:r>
              <a:rPr lang="en-US" altLang="zh-CN">
                <a:ea typeface="宋体"/>
                <a:cs typeface="Arial" charset="0"/>
              </a:rPr>
              <a:t>  PhD., Educational Psychology, USA</a:t>
            </a:r>
          </a:p>
          <a:p>
            <a:pPr eaLnBrk="0" hangingPunct="0"/>
            <a:r>
              <a:rPr lang="en-US" altLang="zh-CN">
                <a:ea typeface="宋体"/>
                <a:cs typeface="Arial" charset="0"/>
              </a:rPr>
              <a:t>The FasTrack English program successfully integrates activities that appeal to all learning modalities (visual, auditory, kinesthetic, and tactile).  The lessons promote student participation and active learning to ensure that all students leave speaking English and enjoying the process of learning language.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descr="final logo.JPG"/>
          <p:cNvPicPr>
            <a:picLocks noChangeAspect="1"/>
          </p:cNvPicPr>
          <p:nvPr/>
        </p:nvPicPr>
        <p:blipFill>
          <a:blip r:embed="rId3"/>
          <a:srcRect/>
          <a:stretch>
            <a:fillRect/>
          </a:stretch>
        </p:blipFill>
        <p:spPr bwMode="auto">
          <a:xfrm>
            <a:off x="2214563" y="114300"/>
            <a:ext cx="4714875" cy="1058863"/>
          </a:xfrm>
          <a:prstGeom prst="rect">
            <a:avLst/>
          </a:prstGeom>
          <a:noFill/>
          <a:ln w="9525">
            <a:noFill/>
            <a:miter lim="800000"/>
            <a:headEnd/>
            <a:tailEnd/>
          </a:ln>
        </p:spPr>
      </p:pic>
      <p:sp>
        <p:nvSpPr>
          <p:cNvPr id="6" name="Rectangle 3"/>
          <p:cNvSpPr>
            <a:spLocks noChangeArrowheads="1"/>
          </p:cNvSpPr>
          <p:nvPr/>
        </p:nvSpPr>
        <p:spPr bwMode="auto">
          <a:xfrm>
            <a:off x="285750" y="1571625"/>
            <a:ext cx="8643938" cy="3878263"/>
          </a:xfrm>
          <a:prstGeom prst="rect">
            <a:avLst/>
          </a:prstGeom>
          <a:noFill/>
          <a:ln w="9525">
            <a:noFill/>
            <a:miter lim="800000"/>
            <a:headEnd/>
            <a:tailEnd/>
          </a:ln>
          <a:effectLst/>
        </p:spPr>
        <p:txBody>
          <a:bodyPr anchor="ctr">
            <a:spAutoFit/>
          </a:bodyPr>
          <a:lstStyle/>
          <a:p>
            <a:pPr>
              <a:defRPr/>
            </a:pPr>
            <a:r>
              <a:rPr lang="en-US" altLang="zh-CN" sz="2400" b="1" dirty="0">
                <a:ea typeface="宋体" pitchFamily="2" charset="-122"/>
                <a:cs typeface="+mn-cs"/>
              </a:rPr>
              <a:t>Early childhood is the time for children to learn English.</a:t>
            </a:r>
          </a:p>
          <a:p>
            <a:pPr>
              <a:defRPr/>
            </a:pPr>
            <a:endParaRPr lang="en-US" altLang="zh-CN" sz="2400" dirty="0">
              <a:ea typeface="宋体" pitchFamily="2" charset="-122"/>
              <a:cs typeface="+mn-cs"/>
            </a:endParaRPr>
          </a:p>
          <a:p>
            <a:pPr marL="57150" indent="-57150">
              <a:defRPr/>
            </a:pPr>
            <a:r>
              <a:rPr lang="en-US" altLang="zh-CN" dirty="0">
                <a:ea typeface="宋体" pitchFamily="2" charset="-122"/>
                <a:cs typeface="+mn-cs"/>
              </a:rPr>
              <a:t>“The brain’s flexibility and problem solving capacity of a child who speaks two languages will be superior to that of a child who only speaks one language. Linguistic stimulation is an essential factor in brain cell growth.”</a:t>
            </a:r>
          </a:p>
          <a:p>
            <a:pPr algn="r">
              <a:defRPr/>
            </a:pPr>
            <a:r>
              <a:rPr lang="en-US" altLang="zh-CN" dirty="0">
                <a:ea typeface="宋体" pitchFamily="2" charset="-122"/>
                <a:cs typeface="+mn-cs"/>
              </a:rPr>
              <a:t>Yale Child Study Center</a:t>
            </a:r>
          </a:p>
          <a:p>
            <a:pPr>
              <a:defRPr/>
            </a:pPr>
            <a:endParaRPr lang="en-US" altLang="zh-CN" dirty="0">
              <a:ea typeface="宋体" pitchFamily="2" charset="-122"/>
              <a:cs typeface="+mn-cs"/>
            </a:endParaRPr>
          </a:p>
          <a:p>
            <a:pPr>
              <a:defRPr/>
            </a:pPr>
            <a:r>
              <a:rPr lang="en-US" altLang="zh-CN" dirty="0">
                <a:ea typeface="宋体" pitchFamily="2" charset="-122"/>
                <a:cs typeface="+mn-cs"/>
              </a:rPr>
              <a:t>“A child’s brain has a type of innate “language acquisition device” (LAD), which is the human brain’s inherent rules of grammar/syntax. By using this universal grammar/syntax, the child can very easily understand other people’s spoken language, thus mastering this type of language.”</a:t>
            </a:r>
          </a:p>
          <a:p>
            <a:pPr>
              <a:defRPr/>
            </a:pPr>
            <a:r>
              <a:rPr lang="en-US" altLang="zh-CN" dirty="0">
                <a:ea typeface="宋体" pitchFamily="2" charset="-122"/>
                <a:cs typeface="+mn-cs"/>
              </a:rPr>
              <a:t>					      Noam Chomsky, American linguist</a:t>
            </a:r>
          </a:p>
          <a:p>
            <a:pPr>
              <a:defRPr/>
            </a:pPr>
            <a:r>
              <a:rPr lang="en-US" altLang="zh-CN" dirty="0">
                <a:ea typeface="宋体" pitchFamily="2" charset="-122"/>
                <a:cs typeface="+mn-cs"/>
              </a:rPr>
              <a:t> </a:t>
            </a:r>
          </a:p>
        </p:txBody>
      </p:sp>
    </p:spTree>
    <p:extLst>
      <p:ext uri="{BB962C8B-B14F-4D97-AF65-F5344CB8AC3E}">
        <p14:creationId xmlns:p14="http://schemas.microsoft.com/office/powerpoint/2010/main" val="428271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ChangeArrowheads="1"/>
          </p:cNvSpPr>
          <p:nvPr/>
        </p:nvSpPr>
        <p:spPr bwMode="auto">
          <a:xfrm>
            <a:off x="539750" y="2380558"/>
            <a:ext cx="8135938" cy="2769989"/>
          </a:xfrm>
          <a:prstGeom prst="rect">
            <a:avLst/>
          </a:prstGeom>
          <a:noFill/>
          <a:ln w="9525">
            <a:noFill/>
            <a:miter lim="800000"/>
            <a:headEnd/>
            <a:tailEnd/>
          </a:ln>
        </p:spPr>
        <p:txBody>
          <a:bodyPr anchor="ctr">
            <a:spAutoFit/>
          </a:bodyPr>
          <a:lstStyle/>
          <a:p>
            <a:r>
              <a:rPr lang="en-US" altLang="zh-CN" sz="2400" b="1" dirty="0">
                <a:ea typeface="宋体"/>
                <a:cs typeface="宋体"/>
              </a:rPr>
              <a:t>Welcome to </a:t>
            </a:r>
            <a:r>
              <a:rPr lang="en-US" altLang="zh-CN" sz="2400" b="1" dirty="0" err="1">
                <a:ea typeface="宋体"/>
                <a:cs typeface="宋体"/>
              </a:rPr>
              <a:t>FasTrack</a:t>
            </a:r>
            <a:r>
              <a:rPr lang="en-US" altLang="zh-CN" sz="2400" dirty="0">
                <a:ea typeface="宋体"/>
                <a:cs typeface="宋体"/>
              </a:rPr>
              <a:t>®</a:t>
            </a:r>
            <a:r>
              <a:rPr lang="en-US" altLang="zh-CN" sz="2400" b="1" dirty="0">
                <a:ea typeface="宋体"/>
                <a:cs typeface="宋体"/>
              </a:rPr>
              <a:t> English</a:t>
            </a:r>
          </a:p>
          <a:p>
            <a:endParaRPr lang="en-US" altLang="zh-CN" sz="2400" dirty="0">
              <a:ea typeface="宋体"/>
              <a:cs typeface="宋体"/>
            </a:endParaRPr>
          </a:p>
          <a:p>
            <a:r>
              <a:rPr lang="en-US" altLang="zh-CN" b="1" dirty="0">
                <a:solidFill>
                  <a:srgbClr val="ED1C24"/>
                </a:solidFill>
                <a:ea typeface="宋体"/>
                <a:cs typeface="宋体"/>
              </a:rPr>
              <a:t>An </a:t>
            </a:r>
            <a:r>
              <a:rPr lang="en-US" altLang="zh-CN" b="1" dirty="0" smtClean="0">
                <a:solidFill>
                  <a:srgbClr val="ED1C24"/>
                </a:solidFill>
                <a:ea typeface="宋体"/>
                <a:cs typeface="宋体"/>
              </a:rPr>
              <a:t>innovative, fun </a:t>
            </a:r>
            <a:r>
              <a:rPr lang="en-US" altLang="zh-CN" b="1" dirty="0">
                <a:solidFill>
                  <a:srgbClr val="ED1C24"/>
                </a:solidFill>
                <a:ea typeface="宋体"/>
                <a:cs typeface="宋体"/>
              </a:rPr>
              <a:t>way </a:t>
            </a:r>
            <a:r>
              <a:rPr lang="en-US" altLang="zh-CN" b="1" dirty="0">
                <a:solidFill>
                  <a:srgbClr val="FFC000"/>
                </a:solidFill>
                <a:ea typeface="宋体"/>
                <a:cs typeface="宋体"/>
              </a:rPr>
              <a:t>to </a:t>
            </a:r>
            <a:r>
              <a:rPr lang="en-US" altLang="zh-CN" b="1" dirty="0" smtClean="0">
                <a:solidFill>
                  <a:srgbClr val="FFC000"/>
                </a:solidFill>
                <a:ea typeface="宋体"/>
                <a:cs typeface="宋体"/>
              </a:rPr>
              <a:t>learn </a:t>
            </a:r>
            <a:r>
              <a:rPr lang="en-US" altLang="zh-CN" b="1" dirty="0">
                <a:solidFill>
                  <a:srgbClr val="FFC000"/>
                </a:solidFill>
                <a:ea typeface="宋体"/>
                <a:cs typeface="宋体"/>
              </a:rPr>
              <a:t>English </a:t>
            </a:r>
            <a:r>
              <a:rPr lang="en-US" altLang="zh-CN" b="1" dirty="0" smtClean="0">
                <a:solidFill>
                  <a:srgbClr val="28903A"/>
                </a:solidFill>
                <a:ea typeface="宋体"/>
                <a:cs typeface="宋体"/>
              </a:rPr>
              <a:t>for </a:t>
            </a:r>
            <a:r>
              <a:rPr lang="en-US" altLang="zh-CN" b="1" dirty="0">
                <a:solidFill>
                  <a:srgbClr val="28903A"/>
                </a:solidFill>
                <a:ea typeface="宋体"/>
                <a:cs typeface="宋体"/>
              </a:rPr>
              <a:t>early learners – age </a:t>
            </a:r>
            <a:r>
              <a:rPr lang="en-US" altLang="zh-CN" b="1" dirty="0" smtClean="0">
                <a:solidFill>
                  <a:srgbClr val="28903A"/>
                </a:solidFill>
                <a:ea typeface="宋体"/>
                <a:cs typeface="宋体"/>
              </a:rPr>
              <a:t>4 </a:t>
            </a:r>
            <a:r>
              <a:rPr lang="en-US" altLang="zh-CN" b="1" dirty="0">
                <a:solidFill>
                  <a:srgbClr val="28903A"/>
                </a:solidFill>
                <a:ea typeface="宋体"/>
                <a:cs typeface="宋体"/>
              </a:rPr>
              <a:t>and up</a:t>
            </a:r>
          </a:p>
          <a:p>
            <a:endParaRPr lang="en-US" altLang="zh-CN" b="1" dirty="0">
              <a:ea typeface="宋体"/>
              <a:cs typeface="宋体"/>
            </a:endParaRPr>
          </a:p>
          <a:p>
            <a:r>
              <a:rPr lang="en-US" altLang="zh-CN" dirty="0" smtClean="0">
                <a:ea typeface="宋体"/>
                <a:cs typeface="宋体"/>
              </a:rPr>
              <a:t>This curriculu</a:t>
            </a:r>
            <a:r>
              <a:rPr lang="en-US" altLang="zh-CN" dirty="0" smtClean="0">
                <a:ea typeface="宋体"/>
                <a:cs typeface="宋体"/>
              </a:rPr>
              <a:t>m, which uses the Interactive White Board, delivers English to your child in a fun, authentic fluent way.  Children will hear standard pronunciation throughout this early immersion program.   </a:t>
            </a:r>
          </a:p>
          <a:p>
            <a:endParaRPr lang="en-US" altLang="zh-CN" dirty="0">
              <a:ea typeface="宋体"/>
              <a:cs typeface="宋体"/>
            </a:endParaRPr>
          </a:p>
          <a:p>
            <a:endParaRPr lang="en-US" altLang="zh-CN" dirty="0">
              <a:ea typeface="宋体"/>
              <a:cs typeface="宋体"/>
            </a:endParaRPr>
          </a:p>
        </p:txBody>
      </p:sp>
      <p:pic>
        <p:nvPicPr>
          <p:cNvPr id="18434" name="Picture 3" descr="final logo.JPG"/>
          <p:cNvPicPr>
            <a:picLocks noChangeAspect="1"/>
          </p:cNvPicPr>
          <p:nvPr/>
        </p:nvPicPr>
        <p:blipFill>
          <a:blip r:embed="rId2"/>
          <a:srcRect/>
          <a:stretch>
            <a:fillRect/>
          </a:stretch>
        </p:blipFill>
        <p:spPr bwMode="auto">
          <a:xfrm>
            <a:off x="2214563" y="114300"/>
            <a:ext cx="4714875" cy="1058863"/>
          </a:xfrm>
          <a:prstGeom prst="rect">
            <a:avLst/>
          </a:prstGeom>
          <a:noFill/>
          <a:ln w="9525">
            <a:noFill/>
            <a:miter lim="800000"/>
            <a:headEnd/>
            <a:tailEnd/>
          </a:ln>
        </p:spPr>
      </p:pic>
    </p:spTree>
    <p:extLst>
      <p:ext uri="{BB962C8B-B14F-4D97-AF65-F5344CB8AC3E}">
        <p14:creationId xmlns:p14="http://schemas.microsoft.com/office/powerpoint/2010/main" val="189534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2"/>
          <p:cNvSpPr txBox="1">
            <a:spLocks noChangeArrowheads="1"/>
          </p:cNvSpPr>
          <p:nvPr/>
        </p:nvSpPr>
        <p:spPr bwMode="auto">
          <a:xfrm>
            <a:off x="539750" y="258763"/>
            <a:ext cx="7993063" cy="579437"/>
          </a:xfrm>
          <a:prstGeom prst="rect">
            <a:avLst/>
          </a:prstGeom>
          <a:noFill/>
          <a:ln w="9525">
            <a:noFill/>
            <a:miter lim="800000"/>
            <a:headEnd/>
            <a:tailEnd/>
          </a:ln>
        </p:spPr>
        <p:txBody>
          <a:bodyPr>
            <a:spAutoFit/>
          </a:bodyPr>
          <a:lstStyle/>
          <a:p>
            <a:pPr>
              <a:spcBef>
                <a:spcPct val="50000"/>
              </a:spcBef>
            </a:pPr>
            <a:r>
              <a:rPr lang="en-US" altLang="zh-CN" sz="3200">
                <a:solidFill>
                  <a:schemeClr val="bg1"/>
                </a:solidFill>
                <a:ea typeface="宋体"/>
                <a:cs typeface="宋体"/>
              </a:rPr>
              <a:t> Methodology</a:t>
            </a:r>
          </a:p>
        </p:txBody>
      </p:sp>
      <p:sp>
        <p:nvSpPr>
          <p:cNvPr id="19458" name="Rectangle 3"/>
          <p:cNvSpPr>
            <a:spLocks noChangeArrowheads="1"/>
          </p:cNvSpPr>
          <p:nvPr/>
        </p:nvSpPr>
        <p:spPr bwMode="auto">
          <a:xfrm>
            <a:off x="684213" y="2304230"/>
            <a:ext cx="7561262" cy="2862322"/>
          </a:xfrm>
          <a:prstGeom prst="rect">
            <a:avLst/>
          </a:prstGeom>
          <a:noFill/>
          <a:ln w="9525">
            <a:noFill/>
            <a:miter lim="800000"/>
            <a:headEnd/>
            <a:tailEnd/>
          </a:ln>
        </p:spPr>
        <p:txBody>
          <a:bodyPr anchor="ctr">
            <a:spAutoFit/>
          </a:bodyPr>
          <a:lstStyle/>
          <a:p>
            <a:r>
              <a:rPr lang="en-US" altLang="zh-CN" b="1" dirty="0" smtClean="0">
                <a:solidFill>
                  <a:srgbClr val="FF3300"/>
                </a:solidFill>
                <a:ea typeface="宋体"/>
                <a:cs typeface="宋体"/>
              </a:rPr>
              <a:t>Present = Hear words or phrases</a:t>
            </a:r>
          </a:p>
          <a:p>
            <a:endParaRPr lang="en-US" altLang="zh-CN" b="1" dirty="0" smtClean="0">
              <a:solidFill>
                <a:srgbClr val="FF3300"/>
              </a:solidFill>
              <a:ea typeface="宋体"/>
              <a:cs typeface="宋体"/>
            </a:endParaRPr>
          </a:p>
          <a:p>
            <a:r>
              <a:rPr lang="en-US" altLang="zh-CN" b="1" dirty="0" smtClean="0">
                <a:solidFill>
                  <a:srgbClr val="FFC000"/>
                </a:solidFill>
                <a:ea typeface="宋体"/>
                <a:cs typeface="宋体"/>
              </a:rPr>
              <a:t>Practice = Repeat</a:t>
            </a:r>
          </a:p>
          <a:p>
            <a:endParaRPr lang="en-US" altLang="zh-CN" b="1" dirty="0" smtClean="0">
              <a:solidFill>
                <a:srgbClr val="FF3300"/>
              </a:solidFill>
              <a:ea typeface="宋体"/>
              <a:cs typeface="宋体"/>
            </a:endParaRPr>
          </a:p>
          <a:p>
            <a:r>
              <a:rPr lang="en-US" altLang="zh-CN" b="1" dirty="0" smtClean="0">
                <a:solidFill>
                  <a:srgbClr val="28903A"/>
                </a:solidFill>
                <a:ea typeface="宋体"/>
                <a:cs typeface="宋体"/>
              </a:rPr>
              <a:t>Produce = Activity</a:t>
            </a:r>
          </a:p>
          <a:p>
            <a:endParaRPr lang="en-US" altLang="zh-CN" b="1" dirty="0">
              <a:solidFill>
                <a:srgbClr val="FF3300"/>
              </a:solidFill>
              <a:ea typeface="宋体"/>
              <a:cs typeface="宋体"/>
            </a:endParaRPr>
          </a:p>
          <a:p>
            <a:r>
              <a:rPr lang="en-US" altLang="zh-CN" dirty="0" smtClean="0">
                <a:ea typeface="宋体"/>
                <a:cs typeface="宋体"/>
              </a:rPr>
              <a:t>Students are full immersed in the English language through songs, stories and interactive games.  Throughout the program, the vocabulary aligns with the Cambridge University Starters English Exams.</a:t>
            </a:r>
            <a:endParaRPr lang="en-US" altLang="zh-CN" dirty="0">
              <a:ea typeface="宋体"/>
              <a:cs typeface="宋体"/>
            </a:endParaRPr>
          </a:p>
          <a:p>
            <a:pPr eaLnBrk="0" hangingPunct="0"/>
            <a:endParaRPr lang="en-US" altLang="zh-CN" dirty="0">
              <a:ea typeface="宋体"/>
              <a:cs typeface="宋体"/>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2"/>
          <p:cNvSpPr txBox="1">
            <a:spLocks noChangeArrowheads="1"/>
          </p:cNvSpPr>
          <p:nvPr/>
        </p:nvSpPr>
        <p:spPr bwMode="auto">
          <a:xfrm>
            <a:off x="539750" y="258763"/>
            <a:ext cx="7993063" cy="579437"/>
          </a:xfrm>
          <a:prstGeom prst="rect">
            <a:avLst/>
          </a:prstGeom>
          <a:noFill/>
          <a:ln w="9525">
            <a:noFill/>
            <a:miter lim="800000"/>
            <a:headEnd/>
            <a:tailEnd/>
          </a:ln>
        </p:spPr>
        <p:txBody>
          <a:bodyPr>
            <a:spAutoFit/>
          </a:bodyPr>
          <a:lstStyle/>
          <a:p>
            <a:pPr>
              <a:spcBef>
                <a:spcPct val="50000"/>
              </a:spcBef>
            </a:pPr>
            <a:r>
              <a:rPr lang="en-US" altLang="zh-CN" sz="3200">
                <a:solidFill>
                  <a:schemeClr val="bg1"/>
                </a:solidFill>
                <a:ea typeface="宋体"/>
                <a:cs typeface="宋体"/>
              </a:rPr>
              <a:t>Advantages of FasTrack English</a:t>
            </a:r>
          </a:p>
        </p:txBody>
      </p:sp>
      <p:sp>
        <p:nvSpPr>
          <p:cNvPr id="20482" name="Rectangle 3"/>
          <p:cNvSpPr>
            <a:spLocks noChangeArrowheads="1"/>
          </p:cNvSpPr>
          <p:nvPr/>
        </p:nvSpPr>
        <p:spPr bwMode="auto">
          <a:xfrm>
            <a:off x="285750" y="1357313"/>
            <a:ext cx="4643438" cy="4800600"/>
          </a:xfrm>
          <a:prstGeom prst="rect">
            <a:avLst/>
          </a:prstGeom>
          <a:noFill/>
          <a:ln w="9525">
            <a:noFill/>
            <a:miter lim="800000"/>
            <a:headEnd/>
            <a:tailEnd/>
          </a:ln>
        </p:spPr>
        <p:txBody>
          <a:bodyPr anchor="ctr">
            <a:spAutoFit/>
          </a:bodyPr>
          <a:lstStyle/>
          <a:p>
            <a:r>
              <a:rPr lang="en-US">
                <a:solidFill>
                  <a:srgbClr val="ED1C24"/>
                </a:solidFill>
              </a:rPr>
              <a:t>Advantage1 - </a:t>
            </a:r>
            <a:r>
              <a:rPr lang="en-US" b="1"/>
              <a:t>Interactive learning style to strengthen learning desire</a:t>
            </a:r>
            <a:endParaRPr lang="en-US"/>
          </a:p>
          <a:p>
            <a:r>
              <a:rPr lang="en-US"/>
              <a:t>Our children are guaranteed to receive a standardized English content through the interactive Learning Station. The interactive learning style has proven to enhance their learning, desire and concentration during the process of English acquisition.</a:t>
            </a:r>
          </a:p>
          <a:p>
            <a:r>
              <a:rPr lang="en-US"/>
              <a:t> </a:t>
            </a:r>
          </a:p>
          <a:p>
            <a:r>
              <a:rPr lang="en-US">
                <a:solidFill>
                  <a:srgbClr val="F7931D"/>
                </a:solidFill>
              </a:rPr>
              <a:t>Advantage 2 - </a:t>
            </a:r>
            <a:r>
              <a:rPr lang="en-US" b="1"/>
              <a:t>Innovative computer-based curriculum</a:t>
            </a:r>
            <a:endParaRPr lang="en-US"/>
          </a:p>
          <a:p>
            <a:r>
              <a:rPr lang="en-US"/>
              <a:t>Our children learn consistent pronunciation from the FasTrack Learning Station - the English expert in every classroom. Bi-lingual teachers focus on each child’s learning progress.</a:t>
            </a:r>
          </a:p>
          <a:p>
            <a:r>
              <a:rPr lang="en-US"/>
              <a:t>  </a:t>
            </a:r>
          </a:p>
        </p:txBody>
      </p:sp>
      <p:pic>
        <p:nvPicPr>
          <p:cNvPr id="20483" name="Picture 5" descr="ESL - LS.JPG"/>
          <p:cNvPicPr>
            <a:picLocks noChangeAspect="1"/>
          </p:cNvPicPr>
          <p:nvPr/>
        </p:nvPicPr>
        <p:blipFill>
          <a:blip r:embed="rId2"/>
          <a:srcRect/>
          <a:stretch>
            <a:fillRect/>
          </a:stretch>
        </p:blipFill>
        <p:spPr bwMode="auto">
          <a:xfrm>
            <a:off x="5500688" y="1511300"/>
            <a:ext cx="314325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539750" y="258763"/>
            <a:ext cx="7993063" cy="579437"/>
          </a:xfrm>
          <a:prstGeom prst="rect">
            <a:avLst/>
          </a:prstGeom>
          <a:noFill/>
          <a:ln w="9525">
            <a:noFill/>
            <a:miter lim="800000"/>
            <a:headEnd/>
            <a:tailEnd/>
          </a:ln>
        </p:spPr>
        <p:txBody>
          <a:bodyPr>
            <a:spAutoFit/>
          </a:bodyPr>
          <a:lstStyle/>
          <a:p>
            <a:pPr>
              <a:spcBef>
                <a:spcPct val="50000"/>
              </a:spcBef>
            </a:pPr>
            <a:r>
              <a:rPr lang="en-US" altLang="zh-CN" sz="3200">
                <a:solidFill>
                  <a:schemeClr val="bg1"/>
                </a:solidFill>
                <a:ea typeface="宋体"/>
                <a:cs typeface="宋体"/>
              </a:rPr>
              <a:t>Advantages of FasTrack English</a:t>
            </a:r>
          </a:p>
        </p:txBody>
      </p:sp>
      <p:sp>
        <p:nvSpPr>
          <p:cNvPr id="21506" name="Rectangle 3"/>
          <p:cNvSpPr>
            <a:spLocks noChangeArrowheads="1"/>
          </p:cNvSpPr>
          <p:nvPr/>
        </p:nvSpPr>
        <p:spPr bwMode="auto">
          <a:xfrm>
            <a:off x="500063" y="1285875"/>
            <a:ext cx="7993062" cy="5078413"/>
          </a:xfrm>
          <a:prstGeom prst="rect">
            <a:avLst/>
          </a:prstGeom>
          <a:noFill/>
          <a:ln w="9525">
            <a:noFill/>
            <a:miter lim="800000"/>
            <a:headEnd/>
            <a:tailEnd/>
          </a:ln>
        </p:spPr>
        <p:txBody>
          <a:bodyPr anchor="ctr">
            <a:spAutoFit/>
          </a:bodyPr>
          <a:lstStyle/>
          <a:p>
            <a:r>
              <a:rPr lang="en-US">
                <a:solidFill>
                  <a:srgbClr val="28903A"/>
                </a:solidFill>
              </a:rPr>
              <a:t>Advantage 3 - </a:t>
            </a:r>
            <a:r>
              <a:rPr lang="en-US" b="1"/>
              <a:t>Extensive vocabulary to scaffold learning</a:t>
            </a:r>
            <a:endParaRPr lang="en-US"/>
          </a:p>
          <a:p>
            <a:r>
              <a:rPr lang="en-US"/>
              <a:t>Our children have the opportunity to discover a vast amount of vocabulary and phrases. As the levels progress, most of the learned vocabulary will be integrated with the new content in order to strengthen the understanding of the language.  Students progressively scaffold their ability in English. FasTrack English correlates to standard English examinations. </a:t>
            </a:r>
          </a:p>
          <a:p>
            <a:endParaRPr lang="en-US"/>
          </a:p>
          <a:p>
            <a:r>
              <a:rPr lang="en-US">
                <a:solidFill>
                  <a:srgbClr val="0038A8"/>
                </a:solidFill>
              </a:rPr>
              <a:t>Advantage 4</a:t>
            </a:r>
            <a:r>
              <a:rPr lang="en-US"/>
              <a:t> - </a:t>
            </a:r>
            <a:r>
              <a:rPr lang="en-US" b="1"/>
              <a:t>Classroom emphasis is on conversational English</a:t>
            </a:r>
            <a:endParaRPr lang="en-US"/>
          </a:p>
          <a:p>
            <a:r>
              <a:rPr lang="en-US"/>
              <a:t>Our children learn vocabulary and phrases used in every day conversational English. Children learn the context for using the words through interactive exercises and games.</a:t>
            </a:r>
          </a:p>
          <a:p>
            <a:r>
              <a:rPr lang="en-US"/>
              <a:t> </a:t>
            </a:r>
          </a:p>
          <a:p>
            <a:r>
              <a:rPr lang="en-US">
                <a:solidFill>
                  <a:srgbClr val="ED1C24"/>
                </a:solidFill>
              </a:rPr>
              <a:t>Advantage 5</a:t>
            </a:r>
            <a:r>
              <a:rPr lang="en-US"/>
              <a:t> - </a:t>
            </a:r>
            <a:r>
              <a:rPr lang="en-US" b="1"/>
              <a:t>Stress-free opportunities to practice speaking English</a:t>
            </a:r>
            <a:endParaRPr lang="en-US"/>
          </a:p>
          <a:p>
            <a:r>
              <a:rPr lang="en-US"/>
              <a:t>In every class, our children are encouraged to practice speaking English in a safe and fun environment. Children will speak in groups and individually as their confidence builds. Our children learn to ask and respond in complete sentences at all times. </a:t>
            </a:r>
          </a:p>
          <a:p>
            <a:r>
              <a:rPr lang="en-US"/>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2"/>
          <p:cNvSpPr txBox="1">
            <a:spLocks noChangeArrowheads="1"/>
          </p:cNvSpPr>
          <p:nvPr/>
        </p:nvSpPr>
        <p:spPr bwMode="auto">
          <a:xfrm>
            <a:off x="539750" y="258763"/>
            <a:ext cx="7993063" cy="579437"/>
          </a:xfrm>
          <a:prstGeom prst="rect">
            <a:avLst/>
          </a:prstGeom>
          <a:noFill/>
          <a:ln w="9525">
            <a:noFill/>
            <a:miter lim="800000"/>
            <a:headEnd/>
            <a:tailEnd/>
          </a:ln>
        </p:spPr>
        <p:txBody>
          <a:bodyPr>
            <a:spAutoFit/>
          </a:bodyPr>
          <a:lstStyle/>
          <a:p>
            <a:pPr>
              <a:spcBef>
                <a:spcPct val="50000"/>
              </a:spcBef>
            </a:pPr>
            <a:r>
              <a:rPr lang="en-US" altLang="zh-CN" sz="3200">
                <a:solidFill>
                  <a:schemeClr val="bg1"/>
                </a:solidFill>
                <a:ea typeface="宋体"/>
                <a:cs typeface="宋体"/>
              </a:rPr>
              <a:t>Advantages of FasTrack English</a:t>
            </a:r>
          </a:p>
        </p:txBody>
      </p:sp>
      <p:sp>
        <p:nvSpPr>
          <p:cNvPr id="22530" name="Rectangle 3"/>
          <p:cNvSpPr>
            <a:spLocks noChangeArrowheads="1"/>
          </p:cNvSpPr>
          <p:nvPr/>
        </p:nvSpPr>
        <p:spPr bwMode="auto">
          <a:xfrm>
            <a:off x="500063" y="1285875"/>
            <a:ext cx="7993062" cy="4800600"/>
          </a:xfrm>
          <a:prstGeom prst="rect">
            <a:avLst/>
          </a:prstGeom>
          <a:noFill/>
          <a:ln w="9525">
            <a:noFill/>
            <a:miter lim="800000"/>
            <a:headEnd/>
            <a:tailEnd/>
          </a:ln>
        </p:spPr>
        <p:txBody>
          <a:bodyPr anchor="ctr">
            <a:spAutoFit/>
          </a:bodyPr>
          <a:lstStyle/>
          <a:p>
            <a:r>
              <a:rPr lang="en-US">
                <a:solidFill>
                  <a:srgbClr val="F7931D"/>
                </a:solidFill>
              </a:rPr>
              <a:t>Advantage 6</a:t>
            </a:r>
            <a:r>
              <a:rPr lang="en-US"/>
              <a:t> - </a:t>
            </a:r>
            <a:r>
              <a:rPr lang="en-US" b="1"/>
              <a:t>Classic English nursery rhymes to reinforce the lessons </a:t>
            </a:r>
            <a:endParaRPr lang="en-US"/>
          </a:p>
          <a:p>
            <a:r>
              <a:rPr lang="en-US"/>
              <a:t>Our children learn and sing the same classic English nursery rhymes that their native counterparts sing at the same age. The children easily become immersed in English while singing along with the songs. As the children sing the songs, they actively use the vocabulary they have just learned in the lesson.</a:t>
            </a:r>
          </a:p>
          <a:p>
            <a:r>
              <a:rPr lang="en-US"/>
              <a:t> </a:t>
            </a:r>
          </a:p>
          <a:p>
            <a:r>
              <a:rPr lang="en-US">
                <a:solidFill>
                  <a:srgbClr val="28903A"/>
                </a:solidFill>
              </a:rPr>
              <a:t>Advantage 7</a:t>
            </a:r>
            <a:r>
              <a:rPr lang="en-US"/>
              <a:t> - </a:t>
            </a:r>
            <a:r>
              <a:rPr lang="en-US" b="1"/>
              <a:t>Learn about major countries of the world to broaden worldview</a:t>
            </a:r>
            <a:endParaRPr lang="en-US"/>
          </a:p>
          <a:p>
            <a:r>
              <a:rPr lang="en-US"/>
              <a:t>Our Children are given the opportunity to learn about 37 different countries all over the world. They truly expand their global vision, and understand different kinds of cultures other than their own.</a:t>
            </a:r>
          </a:p>
          <a:p>
            <a:endParaRPr lang="en-US"/>
          </a:p>
          <a:p>
            <a:r>
              <a:rPr lang="en-US">
                <a:solidFill>
                  <a:srgbClr val="ED1C24"/>
                </a:solidFill>
              </a:rPr>
              <a:t>Advantage 8 </a:t>
            </a:r>
            <a:r>
              <a:rPr lang="en-US"/>
              <a:t>- </a:t>
            </a:r>
            <a:r>
              <a:rPr lang="en-US" b="1"/>
              <a:t>Internationally recognized phonics system</a:t>
            </a:r>
            <a:endParaRPr lang="en-US"/>
          </a:p>
          <a:p>
            <a:r>
              <a:rPr lang="en-US"/>
              <a:t>Our children are taught to use the world’s most recognized phonics system to build a solid foundation for reading and writing.</a:t>
            </a:r>
          </a:p>
          <a:p>
            <a:r>
              <a:rPr lang="en-US"/>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2"/>
          <p:cNvSpPr txBox="1">
            <a:spLocks noChangeArrowheads="1"/>
          </p:cNvSpPr>
          <p:nvPr/>
        </p:nvSpPr>
        <p:spPr bwMode="auto">
          <a:xfrm>
            <a:off x="539750" y="258763"/>
            <a:ext cx="7993063" cy="579437"/>
          </a:xfrm>
          <a:prstGeom prst="rect">
            <a:avLst/>
          </a:prstGeom>
          <a:noFill/>
          <a:ln w="9525">
            <a:noFill/>
            <a:miter lim="800000"/>
            <a:headEnd/>
            <a:tailEnd/>
          </a:ln>
        </p:spPr>
        <p:txBody>
          <a:bodyPr>
            <a:spAutoFit/>
          </a:bodyPr>
          <a:lstStyle/>
          <a:p>
            <a:pPr>
              <a:spcBef>
                <a:spcPct val="50000"/>
              </a:spcBef>
            </a:pPr>
            <a:r>
              <a:rPr lang="en-US" altLang="zh-CN" sz="3200">
                <a:solidFill>
                  <a:schemeClr val="bg1"/>
                </a:solidFill>
                <a:ea typeface="宋体"/>
                <a:cs typeface="宋体"/>
              </a:rPr>
              <a:t>Advantages of FasTrack English</a:t>
            </a:r>
          </a:p>
        </p:txBody>
      </p:sp>
      <p:sp>
        <p:nvSpPr>
          <p:cNvPr id="23554" name="Rectangle 3"/>
          <p:cNvSpPr>
            <a:spLocks noChangeArrowheads="1"/>
          </p:cNvSpPr>
          <p:nvPr/>
        </p:nvSpPr>
        <p:spPr bwMode="auto">
          <a:xfrm>
            <a:off x="500063" y="1285875"/>
            <a:ext cx="4071937" cy="4800600"/>
          </a:xfrm>
          <a:prstGeom prst="rect">
            <a:avLst/>
          </a:prstGeom>
          <a:noFill/>
          <a:ln w="9525">
            <a:noFill/>
            <a:miter lim="800000"/>
            <a:headEnd/>
            <a:tailEnd/>
          </a:ln>
        </p:spPr>
        <p:txBody>
          <a:bodyPr anchor="ctr">
            <a:spAutoFit/>
          </a:bodyPr>
          <a:lstStyle/>
          <a:p>
            <a:endParaRPr lang="en-US"/>
          </a:p>
          <a:p>
            <a:r>
              <a:rPr lang="en-US">
                <a:solidFill>
                  <a:srgbClr val="0038A8"/>
                </a:solidFill>
              </a:rPr>
              <a:t>Advantage 9</a:t>
            </a:r>
            <a:r>
              <a:rPr lang="en-US"/>
              <a:t> - </a:t>
            </a:r>
            <a:r>
              <a:rPr lang="en-US" b="1"/>
              <a:t> Interactive games to stimulate learning desire</a:t>
            </a:r>
            <a:endParaRPr lang="en-US"/>
          </a:p>
          <a:p>
            <a:r>
              <a:rPr lang="en-US"/>
              <a:t>Our children will learn English through games to help them retain the information they receive for that lesson. The games will keep them focused and maintain a high level of interest. The games also create a stress free environment where the children are free to delve into their English setting, which helps to produce spontaneous English communication.</a:t>
            </a:r>
          </a:p>
          <a:p>
            <a:r>
              <a:rPr lang="en-US"/>
              <a:t> </a:t>
            </a:r>
          </a:p>
          <a:p>
            <a:endParaRPr lang="en-US"/>
          </a:p>
          <a:p>
            <a:pPr eaLnBrk="0" hangingPunct="0"/>
            <a:endParaRPr lang="en-US" altLang="zh-CN">
              <a:ea typeface="宋体"/>
              <a:cs typeface="宋体"/>
            </a:endParaRPr>
          </a:p>
        </p:txBody>
      </p:sp>
      <p:pic>
        <p:nvPicPr>
          <p:cNvPr id="23555" name="Picture 3" descr="esl_brochure_twins.JPG"/>
          <p:cNvPicPr>
            <a:picLocks noChangeAspect="1"/>
          </p:cNvPicPr>
          <p:nvPr/>
        </p:nvPicPr>
        <p:blipFill>
          <a:blip r:embed="rId2"/>
          <a:srcRect/>
          <a:stretch>
            <a:fillRect/>
          </a:stretch>
        </p:blipFill>
        <p:spPr bwMode="auto">
          <a:xfrm>
            <a:off x="4572000" y="2286000"/>
            <a:ext cx="4143375" cy="2773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dirty="0" smtClean="0"/>
              <a:t>Learning Schedule</a:t>
            </a:r>
            <a:endParaRPr lang="en-US" dirty="0" smtClean="0"/>
          </a:p>
        </p:txBody>
      </p:sp>
      <p:sp>
        <p:nvSpPr>
          <p:cNvPr id="27650" name="Content Placeholder 2"/>
          <p:cNvSpPr>
            <a:spLocks noGrp="1"/>
          </p:cNvSpPr>
          <p:nvPr>
            <p:ph sz="half" idx="1"/>
          </p:nvPr>
        </p:nvSpPr>
        <p:spPr>
          <a:xfrm rot="10800000" flipV="1">
            <a:off x="2843808" y="1340768"/>
            <a:ext cx="2664098" cy="360040"/>
          </a:xfrm>
        </p:spPr>
        <p:txBody>
          <a:bodyPr/>
          <a:lstStyle/>
          <a:p>
            <a:pPr marL="0" indent="0" algn="ctr" eaLnBrk="1" hangingPunct="1">
              <a:buFont typeface="Geometr212 Bk BT"/>
              <a:buNone/>
            </a:pPr>
            <a:r>
              <a:rPr lang="en-US" sz="2400" b="1" dirty="0" smtClean="0">
                <a:solidFill>
                  <a:srgbClr val="33CC33"/>
                </a:solidFill>
                <a:cs typeface="Arial" charset="0"/>
              </a:rPr>
              <a:t>YEAR 1</a:t>
            </a:r>
            <a:endParaRPr lang="en-US" sz="2400" b="1" dirty="0" smtClean="0">
              <a:solidFill>
                <a:srgbClr val="33CC33"/>
              </a:solidFill>
              <a:cs typeface="Arial" charset="0"/>
            </a:endParaRPr>
          </a:p>
        </p:txBody>
      </p:sp>
      <p:graphicFrame>
        <p:nvGraphicFramePr>
          <p:cNvPr id="6" name="Chart 5"/>
          <p:cNvGraphicFramePr>
            <a:graphicFrameLocks/>
          </p:cNvGraphicFramePr>
          <p:nvPr>
            <p:extLst>
              <p:ext uri="{D42A27DB-BD31-4B8C-83A1-F6EECF244321}">
                <p14:modId xmlns:p14="http://schemas.microsoft.com/office/powerpoint/2010/main" val="69810343"/>
              </p:ext>
            </p:extLst>
          </p:nvPr>
        </p:nvGraphicFramePr>
        <p:xfrm>
          <a:off x="323528" y="1916832"/>
          <a:ext cx="5040560" cy="324036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4621213" y="1916832"/>
            <a:ext cx="3814699" cy="2923877"/>
          </a:xfrm>
          <a:prstGeom prst="rect">
            <a:avLst/>
          </a:prstGeom>
          <a:noFill/>
        </p:spPr>
        <p:txBody>
          <a:bodyPr wrap="none" rtlCol="0">
            <a:spAutoFit/>
          </a:bodyPr>
          <a:lstStyle/>
          <a:p>
            <a:r>
              <a:rPr lang="en-US" sz="1600" b="1" dirty="0" smtClean="0">
                <a:solidFill>
                  <a:srgbClr val="33CC33"/>
                </a:solidFill>
                <a:latin typeface="+mn-lt"/>
              </a:rPr>
              <a:t>Learning Focus:</a:t>
            </a:r>
          </a:p>
          <a:p>
            <a:r>
              <a:rPr lang="en-US" sz="1400" b="1" dirty="0" smtClean="0">
                <a:solidFill>
                  <a:srgbClr val="FF0000"/>
                </a:solidFill>
                <a:latin typeface="+mn-lt"/>
              </a:rPr>
              <a:t>Family Members, Counting, Colors, </a:t>
            </a:r>
          </a:p>
          <a:p>
            <a:r>
              <a:rPr lang="en-US" sz="1400" b="1" dirty="0" smtClean="0">
                <a:solidFill>
                  <a:srgbClr val="FF0000"/>
                </a:solidFill>
                <a:latin typeface="+mn-lt"/>
              </a:rPr>
              <a:t>Shapes, Body parts, Toys, Places, Animals</a:t>
            </a:r>
          </a:p>
          <a:p>
            <a:r>
              <a:rPr lang="en-US" sz="1400" b="1" dirty="0" smtClean="0">
                <a:solidFill>
                  <a:srgbClr val="FF0000"/>
                </a:solidFill>
                <a:latin typeface="+mn-lt"/>
              </a:rPr>
              <a:t>Places, Occupation, Fruits, Vegetables,</a:t>
            </a:r>
          </a:p>
          <a:p>
            <a:r>
              <a:rPr lang="en-US" sz="1400" b="1" dirty="0" smtClean="0">
                <a:solidFill>
                  <a:srgbClr val="FF0000"/>
                </a:solidFill>
                <a:latin typeface="+mn-lt"/>
              </a:rPr>
              <a:t>Drinks</a:t>
            </a:r>
          </a:p>
          <a:p>
            <a:endParaRPr lang="en-US" dirty="0" smtClean="0"/>
          </a:p>
          <a:p>
            <a:endParaRPr lang="en-US" dirty="0"/>
          </a:p>
          <a:p>
            <a:endParaRPr lang="en-US" dirty="0"/>
          </a:p>
          <a:p>
            <a:r>
              <a:rPr lang="en-US" sz="1600" b="1" dirty="0" smtClean="0">
                <a:solidFill>
                  <a:srgbClr val="33CC33"/>
                </a:solidFill>
                <a:latin typeface="+mn-lt"/>
              </a:rPr>
              <a:t>Achievement:</a:t>
            </a:r>
          </a:p>
          <a:p>
            <a:r>
              <a:rPr lang="en-US" sz="1400" b="1" dirty="0" smtClean="0">
                <a:solidFill>
                  <a:srgbClr val="FF0000"/>
                </a:solidFill>
                <a:latin typeface="+mn-lt"/>
              </a:rPr>
              <a:t>Basic Alphabet</a:t>
            </a:r>
          </a:p>
          <a:p>
            <a:r>
              <a:rPr lang="en-US" sz="1400" b="1" dirty="0" smtClean="0">
                <a:solidFill>
                  <a:srgbClr val="FF0000"/>
                </a:solidFill>
                <a:latin typeface="+mn-lt"/>
              </a:rPr>
              <a:t>37 Countries</a:t>
            </a:r>
          </a:p>
          <a:p>
            <a:r>
              <a:rPr lang="en-US" sz="1400" b="1" dirty="0" smtClean="0">
                <a:solidFill>
                  <a:srgbClr val="FF0000"/>
                </a:solidFill>
                <a:latin typeface="+mn-lt"/>
              </a:rPr>
              <a:t>Basic Conversation Skills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verlearn PPT Format080425">
  <a:themeElements>
    <a:clrScheme name="Everlearn PPT Format08042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verlearn PPT Format080425">
      <a:majorFont>
        <a:latin typeface="Geometr212 Bk BT"/>
        <a:ea typeface="文鼎CS中黑"/>
        <a:cs typeface=""/>
      </a:majorFont>
      <a:minorFont>
        <a:latin typeface="Geometr212 Bk BT"/>
        <a:ea typeface="文鼎CS中等线"/>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黑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黑体" pitchFamily="2" charset="-122"/>
          </a:defRPr>
        </a:defPPr>
      </a:lstStyle>
    </a:lnDef>
    <a:txDef>
      <a:spPr>
        <a:noFill/>
      </a:spPr>
      <a:bodyPr wrap="square" rtlCol="0">
        <a:spAutoFit/>
      </a:bodyPr>
      <a:lstStyle>
        <a:defPPr>
          <a:defRPr dirty="0"/>
        </a:defPPr>
      </a:lstStyle>
    </a:txDef>
  </a:objectDefaults>
  <a:extraClrSchemeLst>
    <a:extraClrScheme>
      <a:clrScheme name="Everlearn PPT Format08042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verlearn PPT Format08042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verlearn PPT Format08042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verlearn PPT Format08042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verlearn PPT Format08042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verlearn PPT Format08042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verlearn PPT Format08042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verlearn PPT Format08042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verlearn PPT Format08042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verlearn PPT Format08042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verlearn PPT Format08042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verlearn PPT Format08042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Everlearn PPT Format080425</Template>
  <TotalTime>18467</TotalTime>
  <Words>1036</Words>
  <Application>Microsoft Office PowerPoint</Application>
  <PresentationFormat>On-screen Show (4:3)</PresentationFormat>
  <Paragraphs>129</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Everlearn PPT Format080425</vt:lpstr>
      <vt:lpstr> The Fun Way to Learn English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Learning Schedule</vt:lpstr>
      <vt:lpstr>Learning Schedule</vt:lpstr>
      <vt:lpstr>Learning Schedule</vt:lpstr>
      <vt:lpstr>Parent Recommendations</vt:lpstr>
      <vt:lpstr>Expert Recommendations</vt:lpstr>
      <vt:lpstr>Expert Recommendations</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Nathan Jerome</cp:lastModifiedBy>
  <cp:revision>77</cp:revision>
  <dcterms:created xsi:type="dcterms:W3CDTF">2008-05-13T07:11:26Z</dcterms:created>
  <dcterms:modified xsi:type="dcterms:W3CDTF">2013-01-02T22:12:22Z</dcterms:modified>
</cp:coreProperties>
</file>